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20"/>
  </p:notesMasterIdLst>
  <p:handoutMasterIdLst>
    <p:handoutMasterId r:id="rId21"/>
  </p:handoutMasterIdLst>
  <p:sldIdLst>
    <p:sldId id="256" r:id="rId5"/>
    <p:sldId id="268" r:id="rId6"/>
    <p:sldId id="274" r:id="rId7"/>
    <p:sldId id="273" r:id="rId8"/>
    <p:sldId id="262" r:id="rId9"/>
    <p:sldId id="257" r:id="rId10"/>
    <p:sldId id="258" r:id="rId11"/>
    <p:sldId id="259" r:id="rId12"/>
    <p:sldId id="260" r:id="rId13"/>
    <p:sldId id="275" r:id="rId14"/>
    <p:sldId id="263" r:id="rId15"/>
    <p:sldId id="264" r:id="rId16"/>
    <p:sldId id="265" r:id="rId17"/>
    <p:sldId id="266" r:id="rId18"/>
    <p:sldId id="269" r:id="rId19"/>
  </p:sldIdLst>
  <p:sldSz cx="12192000" cy="6858000"/>
  <p:notesSz cx="6781800" cy="9067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dent" initials="S" lastIdx="1" clrIdx="0">
    <p:extLst>
      <p:ext uri="{19B8F6BF-5375-455C-9EA6-DF929625EA0E}">
        <p15:presenceInfo xmlns:p15="http://schemas.microsoft.com/office/powerpoint/2012/main" userId="Studen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5DD1DE-F742-224C-F981-33335FB4D230}" v="26" dt="2025-08-25T17:55:50.008"/>
    <p1510:client id="{6A89E26C-77D3-2F68-B8EC-AEBA5B3D7269}" v="2" dt="2025-08-25T18:06:47.2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cey Gay" userId="S::sgay@jri.org::62df2628-d9be-42c6-8cdb-f243adcd68e3" providerId="AD" clId="Web-{4B5DD1DE-F742-224C-F981-33335FB4D230}"/>
    <pc:docChg chg="delSld modSld">
      <pc:chgData name="Stacey Gay" userId="S::sgay@jri.org::62df2628-d9be-42c6-8cdb-f243adcd68e3" providerId="AD" clId="Web-{4B5DD1DE-F742-224C-F981-33335FB4D230}" dt="2025-08-25T17:55:50.008" v="25"/>
      <pc:docMkLst>
        <pc:docMk/>
      </pc:docMkLst>
      <pc:sldChg chg="modSp">
        <pc:chgData name="Stacey Gay" userId="S::sgay@jri.org::62df2628-d9be-42c6-8cdb-f243adcd68e3" providerId="AD" clId="Web-{4B5DD1DE-F742-224C-F981-33335FB4D230}" dt="2025-08-25T17:12:44.887" v="14" actId="20577"/>
        <pc:sldMkLst>
          <pc:docMk/>
          <pc:sldMk cId="4188866805" sldId="259"/>
        </pc:sldMkLst>
        <pc:spChg chg="mod">
          <ac:chgData name="Stacey Gay" userId="S::sgay@jri.org::62df2628-d9be-42c6-8cdb-f243adcd68e3" providerId="AD" clId="Web-{4B5DD1DE-F742-224C-F981-33335FB4D230}" dt="2025-08-25T17:12:44.887" v="14" actId="20577"/>
          <ac:spMkLst>
            <pc:docMk/>
            <pc:sldMk cId="4188866805" sldId="259"/>
            <ac:spMk id="4" creationId="{24284BE2-23D5-4C29-8857-1FF732F33B0D}"/>
          </ac:spMkLst>
        </pc:spChg>
      </pc:sldChg>
      <pc:sldChg chg="modSp del">
        <pc:chgData name="Stacey Gay" userId="S::sgay@jri.org::62df2628-d9be-42c6-8cdb-f243adcd68e3" providerId="AD" clId="Web-{4B5DD1DE-F742-224C-F981-33335FB4D230}" dt="2025-08-25T17:55:50.008" v="25"/>
        <pc:sldMkLst>
          <pc:docMk/>
          <pc:sldMk cId="4260240747" sldId="267"/>
        </pc:sldMkLst>
        <pc:spChg chg="mod">
          <ac:chgData name="Stacey Gay" userId="S::sgay@jri.org::62df2628-d9be-42c6-8cdb-f243adcd68e3" providerId="AD" clId="Web-{4B5DD1DE-F742-224C-F981-33335FB4D230}" dt="2025-08-25T17:55:06.305" v="23" actId="20577"/>
          <ac:spMkLst>
            <pc:docMk/>
            <pc:sldMk cId="4260240747" sldId="267"/>
            <ac:spMk id="3" creationId="{B7870EAE-863A-459F-840F-8AB0B433DEE4}"/>
          </ac:spMkLst>
        </pc:spChg>
        <pc:picChg chg="mod">
          <ac:chgData name="Stacey Gay" userId="S::sgay@jri.org::62df2628-d9be-42c6-8cdb-f243adcd68e3" providerId="AD" clId="Web-{4B5DD1DE-F742-224C-F981-33335FB4D230}" dt="2025-08-25T17:55:41.695" v="24" actId="1076"/>
          <ac:picMkLst>
            <pc:docMk/>
            <pc:sldMk cId="4260240747" sldId="267"/>
            <ac:picMk id="4" creationId="{00000000-0000-0000-0000-000000000000}"/>
          </ac:picMkLst>
        </pc:picChg>
      </pc:sldChg>
    </pc:docChg>
  </pc:docChgLst>
  <pc:docChgLst>
    <pc:chgData name="Lakia Small" userId="S::lsmall@jri.org::141fe1f9-0a15-4da7-a8f1-5e60328b0e59" providerId="AD" clId="Web-{6A89E26C-77D3-2F68-B8EC-AEBA5B3D7269}"/>
    <pc:docChg chg="modSld">
      <pc:chgData name="Lakia Small" userId="S::lsmall@jri.org::141fe1f9-0a15-4da7-a8f1-5e60328b0e59" providerId="AD" clId="Web-{6A89E26C-77D3-2F68-B8EC-AEBA5B3D7269}" dt="2025-08-25T18:06:43.484" v="0" actId="20577"/>
      <pc:docMkLst>
        <pc:docMk/>
      </pc:docMkLst>
      <pc:sldChg chg="modSp">
        <pc:chgData name="Lakia Small" userId="S::lsmall@jri.org::141fe1f9-0a15-4da7-a8f1-5e60328b0e59" providerId="AD" clId="Web-{6A89E26C-77D3-2F68-B8EC-AEBA5B3D7269}" dt="2025-08-25T18:06:43.484" v="0" actId="20577"/>
        <pc:sldMkLst>
          <pc:docMk/>
          <pc:sldMk cId="1883292096" sldId="257"/>
        </pc:sldMkLst>
        <pc:spChg chg="mod">
          <ac:chgData name="Lakia Small" userId="S::lsmall@jri.org::141fe1f9-0a15-4da7-a8f1-5e60328b0e59" providerId="AD" clId="Web-{6A89E26C-77D3-2F68-B8EC-AEBA5B3D7269}" dt="2025-08-25T18:06:43.484" v="0" actId="20577"/>
          <ac:spMkLst>
            <pc:docMk/>
            <pc:sldMk cId="1883292096" sldId="257"/>
            <ac:spMk id="3" creationId="{E7B5DB63-985F-40A0-AF1E-1D79EC1B0EC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03185C-AF91-4750-A6FB-F5F19430BA62}" type="doc">
      <dgm:prSet loTypeId="urn:microsoft.com/office/officeart/2005/8/layout/pyramid1" loCatId="pyramid" qsTypeId="urn:microsoft.com/office/officeart/2005/8/quickstyle/simple1" qsCatId="simple" csTypeId="urn:microsoft.com/office/officeart/2005/8/colors/accent1_2" csCatId="accent1" phldr="1"/>
      <dgm:spPr/>
    </dgm:pt>
    <dgm:pt modelId="{2D50E3E5-2E70-481C-8627-CBAFFDB9F52C}">
      <dgm:prSet phldrT="[Tex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solidFill>
            <a:schemeClr val="accent5"/>
          </a:solidFill>
        </a:ln>
        <a:effectLst>
          <a:glow rad="63500">
            <a:schemeClr val="accent4">
              <a:satMod val="175000"/>
              <a:alpha val="40000"/>
            </a:schemeClr>
          </a:glow>
        </a:effectLst>
      </dgm:spPr>
      <dgm:t>
        <a:bodyPr/>
        <a:lstStyle/>
        <a:p>
          <a:endParaRPr lang="en-US" sz="1100" b="1"/>
        </a:p>
        <a:p>
          <a:r>
            <a:rPr lang="en-US" sz="1100" b="1"/>
            <a:t>                                                   </a:t>
          </a:r>
          <a:r>
            <a:rPr lang="en-US" sz="1100" b="0">
              <a:solidFill>
                <a:schemeClr val="tx1"/>
              </a:solidFill>
            </a:rPr>
            <a:t>Referrals                                 for                                therapies,                         special                      instruction,                evaluations                            and other direct               treatments are                    made if needed</a:t>
          </a:r>
          <a:r>
            <a:rPr lang="en-US" sz="1100" b="1">
              <a:solidFill>
                <a:schemeClr val="tx1"/>
              </a:solidFill>
            </a:rPr>
            <a:t>.</a:t>
          </a:r>
        </a:p>
      </dgm:t>
    </dgm:pt>
    <dgm:pt modelId="{E8092F51-DC95-42EA-8A96-6CF35E20A886}" type="parTrans" cxnId="{0BAF9840-683C-43EB-B5A5-686F3D104199}">
      <dgm:prSet/>
      <dgm:spPr/>
      <dgm:t>
        <a:bodyPr/>
        <a:lstStyle/>
        <a:p>
          <a:endParaRPr lang="en-US"/>
        </a:p>
      </dgm:t>
    </dgm:pt>
    <dgm:pt modelId="{6438002F-24ED-4A37-B371-BFD858F8EC67}" type="sibTrans" cxnId="{0BAF9840-683C-43EB-B5A5-686F3D104199}">
      <dgm:prSet/>
      <dgm:spPr/>
      <dgm:t>
        <a:bodyPr/>
        <a:lstStyle/>
        <a:p>
          <a:endParaRPr lang="en-US"/>
        </a:p>
      </dgm:t>
    </dgm:pt>
    <dgm:pt modelId="{C196F833-AA70-40D8-B8CF-ED3B1698BF77}">
      <dgm:prSet phldrT="[Tex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rgbClr val="92D050"/>
          </a:solidFill>
        </a:ln>
        <a:effectLst>
          <a:glow rad="63500">
            <a:schemeClr val="accent2">
              <a:satMod val="175000"/>
              <a:alpha val="40000"/>
            </a:schemeClr>
          </a:glow>
        </a:effectLst>
      </dgm:spPr>
      <dgm:t>
        <a:bodyPr/>
        <a:lstStyle/>
        <a:p>
          <a:r>
            <a:rPr lang="en-US" sz="1100" b="0">
              <a:solidFill>
                <a:schemeClr val="tx2">
                  <a:lumMod val="10000"/>
                </a:schemeClr>
              </a:solidFill>
            </a:rPr>
            <a:t>Early Childhood                         Mental Health Consultation   intervenes to provide targeted social-emotional supports and individualized behavior interventions to address concerns about a specific child, classroom or program.</a:t>
          </a:r>
        </a:p>
        <a:p>
          <a:r>
            <a:rPr lang="en-US" sz="1100" b="0">
              <a:solidFill>
                <a:schemeClr val="tx2">
                  <a:lumMod val="10000"/>
                </a:schemeClr>
              </a:solidFill>
            </a:rPr>
            <a:t>Parent/Caregiver consent is needed for this level of service for an individual child referral</a:t>
          </a:r>
          <a:r>
            <a:rPr lang="en-US" sz="1100" b="1">
              <a:solidFill>
                <a:schemeClr val="tx2">
                  <a:lumMod val="10000"/>
                </a:schemeClr>
              </a:solidFill>
            </a:rPr>
            <a:t>.</a:t>
          </a:r>
        </a:p>
      </dgm:t>
    </dgm:pt>
    <dgm:pt modelId="{63409B81-A8B3-4F3E-8839-19521EB26102}" type="parTrans" cxnId="{72D681A2-07B3-47EA-948A-978FEABDE8B1}">
      <dgm:prSet/>
      <dgm:spPr/>
      <dgm:t>
        <a:bodyPr/>
        <a:lstStyle/>
        <a:p>
          <a:endParaRPr lang="en-US"/>
        </a:p>
      </dgm:t>
    </dgm:pt>
    <dgm:pt modelId="{2A8722EB-E6EE-4261-A1C0-2B4B1CEFE8AE}" type="sibTrans" cxnId="{72D681A2-07B3-47EA-948A-978FEABDE8B1}">
      <dgm:prSet/>
      <dgm:spPr/>
      <dgm:t>
        <a:bodyPr/>
        <a:lstStyle/>
        <a:p>
          <a:endParaRPr lang="en-US"/>
        </a:p>
      </dgm:t>
    </dgm:pt>
    <dgm:pt modelId="{4ED86010-3323-45AC-99A1-5CD6BBEFB281}">
      <dgm:prSet phldrT="[Tex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solidFill>
            <a:srgbClr val="00B0F0"/>
          </a:solidFill>
        </a:ln>
        <a:effectLst>
          <a:glow rad="101600">
            <a:schemeClr val="accent3">
              <a:satMod val="175000"/>
              <a:alpha val="40000"/>
            </a:schemeClr>
          </a:glow>
        </a:effectLst>
      </dgm:spPr>
      <dgm:t>
        <a:bodyPr/>
        <a:lstStyle/>
        <a:p>
          <a:r>
            <a:rPr lang="en-US" sz="1400" b="0">
              <a:solidFill>
                <a:srgbClr val="002060"/>
              </a:solidFill>
            </a:rPr>
            <a:t>Specialized inclusive strategies designed to provide universal behavior support to all children in the classroom. These strategies can mitigate behavior concerns and are the foundation that must be in place for successful behavior Intervention.</a:t>
          </a:r>
        </a:p>
      </dgm:t>
    </dgm:pt>
    <dgm:pt modelId="{3E759FC5-641C-4607-9146-D16648A410F8}" type="parTrans" cxnId="{1210FE3D-A467-4415-91B9-43EF42F2CF23}">
      <dgm:prSet/>
      <dgm:spPr/>
      <dgm:t>
        <a:bodyPr/>
        <a:lstStyle/>
        <a:p>
          <a:endParaRPr lang="en-US"/>
        </a:p>
      </dgm:t>
    </dgm:pt>
    <dgm:pt modelId="{2BFABB66-2009-4057-A5DD-A24D445545F4}" type="sibTrans" cxnId="{1210FE3D-A467-4415-91B9-43EF42F2CF23}">
      <dgm:prSet/>
      <dgm:spPr/>
      <dgm:t>
        <a:bodyPr/>
        <a:lstStyle/>
        <a:p>
          <a:endParaRPr lang="en-US"/>
        </a:p>
      </dgm:t>
    </dgm:pt>
    <dgm:pt modelId="{6DE4446E-3A68-4629-8D7E-74B2796B61C8}" type="pres">
      <dgm:prSet presAssocID="{4D03185C-AF91-4750-A6FB-F5F19430BA62}" presName="Name0" presStyleCnt="0">
        <dgm:presLayoutVars>
          <dgm:dir/>
          <dgm:animLvl val="lvl"/>
          <dgm:resizeHandles val="exact"/>
        </dgm:presLayoutVars>
      </dgm:prSet>
      <dgm:spPr/>
    </dgm:pt>
    <dgm:pt modelId="{3762D4C0-F526-493E-82DA-A6F241CC65FD}" type="pres">
      <dgm:prSet presAssocID="{2D50E3E5-2E70-481C-8627-CBAFFDB9F52C}" presName="Name8" presStyleCnt="0"/>
      <dgm:spPr/>
    </dgm:pt>
    <dgm:pt modelId="{D36E1FA1-3C61-4988-8EA2-9EF6AE41B2E3}" type="pres">
      <dgm:prSet presAssocID="{2D50E3E5-2E70-481C-8627-CBAFFDB9F52C}" presName="level" presStyleLbl="node1" presStyleIdx="0" presStyleCnt="3">
        <dgm:presLayoutVars>
          <dgm:chMax val="1"/>
          <dgm:bulletEnabled val="1"/>
        </dgm:presLayoutVars>
      </dgm:prSet>
      <dgm:spPr/>
    </dgm:pt>
    <dgm:pt modelId="{3F289F0F-1A26-4A98-A4C0-47AAC8501450}" type="pres">
      <dgm:prSet presAssocID="{2D50E3E5-2E70-481C-8627-CBAFFDB9F52C}" presName="levelTx" presStyleLbl="revTx" presStyleIdx="0" presStyleCnt="0">
        <dgm:presLayoutVars>
          <dgm:chMax val="1"/>
          <dgm:bulletEnabled val="1"/>
        </dgm:presLayoutVars>
      </dgm:prSet>
      <dgm:spPr/>
    </dgm:pt>
    <dgm:pt modelId="{DD90D5ED-3EF6-4B41-8EFE-14A0CB574D61}" type="pres">
      <dgm:prSet presAssocID="{C196F833-AA70-40D8-B8CF-ED3B1698BF77}" presName="Name8" presStyleCnt="0"/>
      <dgm:spPr/>
    </dgm:pt>
    <dgm:pt modelId="{1B9147B9-DC48-425A-B07F-31EA54529985}" type="pres">
      <dgm:prSet presAssocID="{C196F833-AA70-40D8-B8CF-ED3B1698BF77}" presName="level" presStyleLbl="node1" presStyleIdx="1" presStyleCnt="3">
        <dgm:presLayoutVars>
          <dgm:chMax val="1"/>
          <dgm:bulletEnabled val="1"/>
        </dgm:presLayoutVars>
      </dgm:prSet>
      <dgm:spPr/>
    </dgm:pt>
    <dgm:pt modelId="{80F514EE-4F9F-4C6D-8501-BB8EB7CFB7E3}" type="pres">
      <dgm:prSet presAssocID="{C196F833-AA70-40D8-B8CF-ED3B1698BF77}" presName="levelTx" presStyleLbl="revTx" presStyleIdx="0" presStyleCnt="0">
        <dgm:presLayoutVars>
          <dgm:chMax val="1"/>
          <dgm:bulletEnabled val="1"/>
        </dgm:presLayoutVars>
      </dgm:prSet>
      <dgm:spPr/>
    </dgm:pt>
    <dgm:pt modelId="{A79DDE35-FD8A-47C9-8C1E-8A959B13E027}" type="pres">
      <dgm:prSet presAssocID="{4ED86010-3323-45AC-99A1-5CD6BBEFB281}" presName="Name8" presStyleCnt="0"/>
      <dgm:spPr/>
    </dgm:pt>
    <dgm:pt modelId="{73A3F2C3-FAB3-4D0D-9FC5-B09764106EE5}" type="pres">
      <dgm:prSet presAssocID="{4ED86010-3323-45AC-99A1-5CD6BBEFB281}" presName="level" presStyleLbl="node1" presStyleIdx="2" presStyleCnt="3" custLinFactNeighborX="714" custLinFactNeighborY="1712">
        <dgm:presLayoutVars>
          <dgm:chMax val="1"/>
          <dgm:bulletEnabled val="1"/>
        </dgm:presLayoutVars>
      </dgm:prSet>
      <dgm:spPr/>
    </dgm:pt>
    <dgm:pt modelId="{DA0854F8-86B6-4DAA-A24F-58252C77CA32}" type="pres">
      <dgm:prSet presAssocID="{4ED86010-3323-45AC-99A1-5CD6BBEFB281}" presName="levelTx" presStyleLbl="revTx" presStyleIdx="0" presStyleCnt="0">
        <dgm:presLayoutVars>
          <dgm:chMax val="1"/>
          <dgm:bulletEnabled val="1"/>
        </dgm:presLayoutVars>
      </dgm:prSet>
      <dgm:spPr/>
    </dgm:pt>
  </dgm:ptLst>
  <dgm:cxnLst>
    <dgm:cxn modelId="{E9F88A18-A6FA-4FFB-95F0-6FA76AC9754B}" type="presOf" srcId="{C196F833-AA70-40D8-B8CF-ED3B1698BF77}" destId="{1B9147B9-DC48-425A-B07F-31EA54529985}" srcOrd="0" destOrd="0" presId="urn:microsoft.com/office/officeart/2005/8/layout/pyramid1"/>
    <dgm:cxn modelId="{1210FE3D-A467-4415-91B9-43EF42F2CF23}" srcId="{4D03185C-AF91-4750-A6FB-F5F19430BA62}" destId="{4ED86010-3323-45AC-99A1-5CD6BBEFB281}" srcOrd="2" destOrd="0" parTransId="{3E759FC5-641C-4607-9146-D16648A410F8}" sibTransId="{2BFABB66-2009-4057-A5DD-A24D445545F4}"/>
    <dgm:cxn modelId="{0BAF9840-683C-43EB-B5A5-686F3D104199}" srcId="{4D03185C-AF91-4750-A6FB-F5F19430BA62}" destId="{2D50E3E5-2E70-481C-8627-CBAFFDB9F52C}" srcOrd="0" destOrd="0" parTransId="{E8092F51-DC95-42EA-8A96-6CF35E20A886}" sibTransId="{6438002F-24ED-4A37-B371-BFD858F8EC67}"/>
    <dgm:cxn modelId="{7BFAEA42-EC80-4F3B-972D-19392514B023}" type="presOf" srcId="{2D50E3E5-2E70-481C-8627-CBAFFDB9F52C}" destId="{3F289F0F-1A26-4A98-A4C0-47AAC8501450}" srcOrd="1" destOrd="0" presId="urn:microsoft.com/office/officeart/2005/8/layout/pyramid1"/>
    <dgm:cxn modelId="{0E03FF9C-F8DF-4EED-942B-0D6291C34F07}" type="presOf" srcId="{C196F833-AA70-40D8-B8CF-ED3B1698BF77}" destId="{80F514EE-4F9F-4C6D-8501-BB8EB7CFB7E3}" srcOrd="1" destOrd="0" presId="urn:microsoft.com/office/officeart/2005/8/layout/pyramid1"/>
    <dgm:cxn modelId="{BCBD38A0-3039-4774-8E1E-904FF302FD26}" type="presOf" srcId="{2D50E3E5-2E70-481C-8627-CBAFFDB9F52C}" destId="{D36E1FA1-3C61-4988-8EA2-9EF6AE41B2E3}" srcOrd="0" destOrd="0" presId="urn:microsoft.com/office/officeart/2005/8/layout/pyramid1"/>
    <dgm:cxn modelId="{72D681A2-07B3-47EA-948A-978FEABDE8B1}" srcId="{4D03185C-AF91-4750-A6FB-F5F19430BA62}" destId="{C196F833-AA70-40D8-B8CF-ED3B1698BF77}" srcOrd="1" destOrd="0" parTransId="{63409B81-A8B3-4F3E-8839-19521EB26102}" sibTransId="{2A8722EB-E6EE-4261-A1C0-2B4B1CEFE8AE}"/>
    <dgm:cxn modelId="{978F63C9-32FC-4D40-84F7-2E6B8A297798}" type="presOf" srcId="{4ED86010-3323-45AC-99A1-5CD6BBEFB281}" destId="{73A3F2C3-FAB3-4D0D-9FC5-B09764106EE5}" srcOrd="0" destOrd="0" presId="urn:microsoft.com/office/officeart/2005/8/layout/pyramid1"/>
    <dgm:cxn modelId="{3BB29DC9-DAB0-440C-BB13-8B93773FA99A}" type="presOf" srcId="{4ED86010-3323-45AC-99A1-5CD6BBEFB281}" destId="{DA0854F8-86B6-4DAA-A24F-58252C77CA32}" srcOrd="1" destOrd="0" presId="urn:microsoft.com/office/officeart/2005/8/layout/pyramid1"/>
    <dgm:cxn modelId="{7DCDCFF3-BC3D-43E0-BEFB-FB67DA1AC733}" type="presOf" srcId="{4D03185C-AF91-4750-A6FB-F5F19430BA62}" destId="{6DE4446E-3A68-4629-8D7E-74B2796B61C8}" srcOrd="0" destOrd="0" presId="urn:microsoft.com/office/officeart/2005/8/layout/pyramid1"/>
    <dgm:cxn modelId="{B31B1323-F6C1-49A9-B89B-BB7D99D844A7}" type="presParOf" srcId="{6DE4446E-3A68-4629-8D7E-74B2796B61C8}" destId="{3762D4C0-F526-493E-82DA-A6F241CC65FD}" srcOrd="0" destOrd="0" presId="urn:microsoft.com/office/officeart/2005/8/layout/pyramid1"/>
    <dgm:cxn modelId="{B081CB96-59B4-4D45-BC5F-B93326D47B9B}" type="presParOf" srcId="{3762D4C0-F526-493E-82DA-A6F241CC65FD}" destId="{D36E1FA1-3C61-4988-8EA2-9EF6AE41B2E3}" srcOrd="0" destOrd="0" presId="urn:microsoft.com/office/officeart/2005/8/layout/pyramid1"/>
    <dgm:cxn modelId="{C58DB9CD-7261-4BD2-A159-6B4E340B7B21}" type="presParOf" srcId="{3762D4C0-F526-493E-82DA-A6F241CC65FD}" destId="{3F289F0F-1A26-4A98-A4C0-47AAC8501450}" srcOrd="1" destOrd="0" presId="urn:microsoft.com/office/officeart/2005/8/layout/pyramid1"/>
    <dgm:cxn modelId="{8A04BAD3-AAF8-4278-A668-DECDA6D4CCA7}" type="presParOf" srcId="{6DE4446E-3A68-4629-8D7E-74B2796B61C8}" destId="{DD90D5ED-3EF6-4B41-8EFE-14A0CB574D61}" srcOrd="1" destOrd="0" presId="urn:microsoft.com/office/officeart/2005/8/layout/pyramid1"/>
    <dgm:cxn modelId="{4569C245-AF6B-4D17-AFAA-E999A64B7C16}" type="presParOf" srcId="{DD90D5ED-3EF6-4B41-8EFE-14A0CB574D61}" destId="{1B9147B9-DC48-425A-B07F-31EA54529985}" srcOrd="0" destOrd="0" presId="urn:microsoft.com/office/officeart/2005/8/layout/pyramid1"/>
    <dgm:cxn modelId="{F9B7407D-8704-4672-9ADB-7EA30D7A2104}" type="presParOf" srcId="{DD90D5ED-3EF6-4B41-8EFE-14A0CB574D61}" destId="{80F514EE-4F9F-4C6D-8501-BB8EB7CFB7E3}" srcOrd="1" destOrd="0" presId="urn:microsoft.com/office/officeart/2005/8/layout/pyramid1"/>
    <dgm:cxn modelId="{7CD71333-D97E-4E9C-89C2-4837B8036BF6}" type="presParOf" srcId="{6DE4446E-3A68-4629-8D7E-74B2796B61C8}" destId="{A79DDE35-FD8A-47C9-8C1E-8A959B13E027}" srcOrd="2" destOrd="0" presId="urn:microsoft.com/office/officeart/2005/8/layout/pyramid1"/>
    <dgm:cxn modelId="{E9806096-5DEC-458F-9C6E-5A0F836A6553}" type="presParOf" srcId="{A79DDE35-FD8A-47C9-8C1E-8A959B13E027}" destId="{73A3F2C3-FAB3-4D0D-9FC5-B09764106EE5}" srcOrd="0" destOrd="0" presId="urn:microsoft.com/office/officeart/2005/8/layout/pyramid1"/>
    <dgm:cxn modelId="{ED3C00A2-606B-42D2-A451-77DAAB7DCB6F}" type="presParOf" srcId="{A79DDE35-FD8A-47C9-8C1E-8A959B13E027}" destId="{DA0854F8-86B6-4DAA-A24F-58252C77CA32}" srcOrd="1" destOrd="0" presId="urn:microsoft.com/office/officeart/2005/8/layout/pyramid1"/>
  </dgm:cxnLst>
  <dgm:bg>
    <a:effectLst>
      <a:glow rad="139700">
        <a:schemeClr val="accent2">
          <a:satMod val="175000"/>
          <a:alpha val="40000"/>
        </a:schemeClr>
      </a:glo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E1FA1-3C61-4988-8EA2-9EF6AE41B2E3}">
      <dsp:nvSpPr>
        <dsp:cNvPr id="0" name=""/>
        <dsp:cNvSpPr/>
      </dsp:nvSpPr>
      <dsp:spPr>
        <a:xfrm>
          <a:off x="1580550" y="0"/>
          <a:ext cx="1580550" cy="1720900"/>
        </a:xfrm>
        <a:prstGeom prst="trapezoid">
          <a:avLst>
            <a:gd name="adj" fmla="val 50000"/>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solidFill>
            <a:schemeClr val="accent5"/>
          </a:solidFill>
        </a:ln>
        <a:effectLst>
          <a:glow rad="63500">
            <a:schemeClr val="accent4">
              <a:satMod val="175000"/>
              <a:alpha val="40000"/>
            </a:schemeClr>
          </a:glow>
        </a:effectLst>
      </dsp:spPr>
      <dsp:style>
        <a:lnRef idx="0">
          <a:scrgbClr r="0" g="0" b="0"/>
        </a:lnRef>
        <a:fillRef idx="0">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b="1" kern="1200"/>
        </a:p>
        <a:p>
          <a:pPr marL="0" lvl="0" indent="0" algn="ctr" defTabSz="488950">
            <a:lnSpc>
              <a:spcPct val="90000"/>
            </a:lnSpc>
            <a:spcBef>
              <a:spcPct val="0"/>
            </a:spcBef>
            <a:spcAft>
              <a:spcPct val="35000"/>
            </a:spcAft>
            <a:buNone/>
          </a:pPr>
          <a:r>
            <a:rPr lang="en-US" sz="1100" b="1" kern="1200"/>
            <a:t>                                                   </a:t>
          </a:r>
          <a:r>
            <a:rPr lang="en-US" sz="1100" b="0" kern="1200">
              <a:solidFill>
                <a:schemeClr val="tx1"/>
              </a:solidFill>
            </a:rPr>
            <a:t>Referrals                                 for                                therapies,                         special                      instruction,                evaluations                            and other direct               treatments are                    made if needed</a:t>
          </a:r>
          <a:r>
            <a:rPr lang="en-US" sz="1100" b="1" kern="1200">
              <a:solidFill>
                <a:schemeClr val="tx1"/>
              </a:solidFill>
            </a:rPr>
            <a:t>.</a:t>
          </a:r>
        </a:p>
      </dsp:txBody>
      <dsp:txXfrm>
        <a:off x="1580550" y="0"/>
        <a:ext cx="1580550" cy="1720900"/>
      </dsp:txXfrm>
    </dsp:sp>
    <dsp:sp modelId="{1B9147B9-DC48-425A-B07F-31EA54529985}">
      <dsp:nvSpPr>
        <dsp:cNvPr id="0" name=""/>
        <dsp:cNvSpPr/>
      </dsp:nvSpPr>
      <dsp:spPr>
        <a:xfrm>
          <a:off x="790275" y="1720900"/>
          <a:ext cx="3161101" cy="1720900"/>
        </a:xfrm>
        <a:prstGeom prst="trapezoid">
          <a:avLst>
            <a:gd name="adj" fmla="val 45922"/>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rgbClr val="92D050"/>
          </a:solidFill>
        </a:ln>
        <a:effectLst>
          <a:glow rad="63500">
            <a:schemeClr val="accent2">
              <a:satMod val="175000"/>
              <a:alpha val="40000"/>
            </a:schemeClr>
          </a:glow>
        </a:effectLst>
      </dsp:spPr>
      <dsp:style>
        <a:lnRef idx="0">
          <a:scrgbClr r="0" g="0" b="0"/>
        </a:lnRef>
        <a:fillRef idx="0">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0" kern="1200">
              <a:solidFill>
                <a:schemeClr val="tx2">
                  <a:lumMod val="10000"/>
                </a:schemeClr>
              </a:solidFill>
            </a:rPr>
            <a:t>Early Childhood                         Mental Health Consultation   intervenes to provide targeted social-emotional supports and individualized behavior interventions to address concerns about a specific child, classroom or program.</a:t>
          </a:r>
        </a:p>
        <a:p>
          <a:pPr marL="0" lvl="0" indent="0" algn="ctr" defTabSz="488950">
            <a:lnSpc>
              <a:spcPct val="90000"/>
            </a:lnSpc>
            <a:spcBef>
              <a:spcPct val="0"/>
            </a:spcBef>
            <a:spcAft>
              <a:spcPct val="35000"/>
            </a:spcAft>
            <a:buNone/>
          </a:pPr>
          <a:r>
            <a:rPr lang="en-US" sz="1100" b="0" kern="1200">
              <a:solidFill>
                <a:schemeClr val="tx2">
                  <a:lumMod val="10000"/>
                </a:schemeClr>
              </a:solidFill>
            </a:rPr>
            <a:t>Parent/Caregiver consent is needed for this level of service for an individual child referral</a:t>
          </a:r>
          <a:r>
            <a:rPr lang="en-US" sz="1100" b="1" kern="1200">
              <a:solidFill>
                <a:schemeClr val="tx2">
                  <a:lumMod val="10000"/>
                </a:schemeClr>
              </a:solidFill>
            </a:rPr>
            <a:t>.</a:t>
          </a:r>
        </a:p>
      </dsp:txBody>
      <dsp:txXfrm>
        <a:off x="1343468" y="1720900"/>
        <a:ext cx="2054715" cy="1720900"/>
      </dsp:txXfrm>
    </dsp:sp>
    <dsp:sp modelId="{73A3F2C3-FAB3-4D0D-9FC5-B09764106EE5}">
      <dsp:nvSpPr>
        <dsp:cNvPr id="0" name=""/>
        <dsp:cNvSpPr/>
      </dsp:nvSpPr>
      <dsp:spPr>
        <a:xfrm>
          <a:off x="0" y="3441801"/>
          <a:ext cx="4741652" cy="1720900"/>
        </a:xfrm>
        <a:prstGeom prst="trapezoid">
          <a:avLst>
            <a:gd name="adj" fmla="val 45922"/>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solidFill>
            <a:srgbClr val="00B0F0"/>
          </a:solidFill>
        </a:ln>
        <a:effectLst>
          <a:glow rad="101600">
            <a:schemeClr val="accent3">
              <a:satMod val="175000"/>
              <a:alpha val="40000"/>
            </a:schemeClr>
          </a:glow>
        </a:effectLst>
      </dsp:spPr>
      <dsp:style>
        <a:lnRef idx="0">
          <a:scrgbClr r="0" g="0" b="0"/>
        </a:lnRef>
        <a:fillRef idx="0">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kern="1200">
              <a:solidFill>
                <a:srgbClr val="002060"/>
              </a:solidFill>
            </a:rPr>
            <a:t>Specialized inclusive strategies designed to provide universal behavior support to all children in the classroom. These strategies can mitigate behavior concerns and are the foundation that must be in place for successful behavior Intervention.</a:t>
          </a:r>
        </a:p>
      </dsp:txBody>
      <dsp:txXfrm>
        <a:off x="829789" y="3441801"/>
        <a:ext cx="3082073" cy="17209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38780" cy="454964"/>
          </a:xfrm>
          <a:prstGeom prst="rect">
            <a:avLst/>
          </a:prstGeom>
        </p:spPr>
        <p:txBody>
          <a:bodyPr vert="horz" lIns="90554" tIns="45277" rIns="90554" bIns="45277" rtlCol="0"/>
          <a:lstStyle>
            <a:lvl1pPr algn="l">
              <a:defRPr sz="1300"/>
            </a:lvl1pPr>
          </a:lstStyle>
          <a:p>
            <a:endParaRPr lang="en-US"/>
          </a:p>
        </p:txBody>
      </p:sp>
      <p:sp>
        <p:nvSpPr>
          <p:cNvPr id="3" name="Date Placeholder 2"/>
          <p:cNvSpPr>
            <a:spLocks noGrp="1"/>
          </p:cNvSpPr>
          <p:nvPr>
            <p:ph type="dt" sz="quarter" idx="1"/>
          </p:nvPr>
        </p:nvSpPr>
        <p:spPr>
          <a:xfrm>
            <a:off x="3841451" y="1"/>
            <a:ext cx="2938780" cy="454964"/>
          </a:xfrm>
          <a:prstGeom prst="rect">
            <a:avLst/>
          </a:prstGeom>
        </p:spPr>
        <p:txBody>
          <a:bodyPr vert="horz" lIns="90554" tIns="45277" rIns="90554" bIns="45277" rtlCol="0"/>
          <a:lstStyle>
            <a:lvl1pPr algn="r">
              <a:defRPr sz="1300"/>
            </a:lvl1pPr>
          </a:lstStyle>
          <a:p>
            <a:r>
              <a:rPr lang="en-US"/>
              <a:t>10/20/2021</a:t>
            </a:r>
          </a:p>
        </p:txBody>
      </p:sp>
      <p:sp>
        <p:nvSpPr>
          <p:cNvPr id="4" name="Footer Placeholder 3"/>
          <p:cNvSpPr>
            <a:spLocks noGrp="1"/>
          </p:cNvSpPr>
          <p:nvPr>
            <p:ph type="ftr" sz="quarter" idx="2"/>
          </p:nvPr>
        </p:nvSpPr>
        <p:spPr>
          <a:xfrm>
            <a:off x="0" y="8612837"/>
            <a:ext cx="2938780" cy="454963"/>
          </a:xfrm>
          <a:prstGeom prst="rect">
            <a:avLst/>
          </a:prstGeom>
        </p:spPr>
        <p:txBody>
          <a:bodyPr vert="horz" lIns="90554" tIns="45277" rIns="90554" bIns="45277" rtlCol="0" anchor="b"/>
          <a:lstStyle>
            <a:lvl1pPr algn="l">
              <a:defRPr sz="1300"/>
            </a:lvl1pPr>
          </a:lstStyle>
          <a:p>
            <a:endParaRPr lang="en-US"/>
          </a:p>
        </p:txBody>
      </p:sp>
      <p:sp>
        <p:nvSpPr>
          <p:cNvPr id="5" name="Slide Number Placeholder 4"/>
          <p:cNvSpPr>
            <a:spLocks noGrp="1"/>
          </p:cNvSpPr>
          <p:nvPr>
            <p:ph type="sldNum" sz="quarter" idx="3"/>
          </p:nvPr>
        </p:nvSpPr>
        <p:spPr>
          <a:xfrm>
            <a:off x="3841451" y="8612837"/>
            <a:ext cx="2938780" cy="454963"/>
          </a:xfrm>
          <a:prstGeom prst="rect">
            <a:avLst/>
          </a:prstGeom>
        </p:spPr>
        <p:txBody>
          <a:bodyPr vert="horz" lIns="90554" tIns="45277" rIns="90554" bIns="45277" rtlCol="0" anchor="b"/>
          <a:lstStyle>
            <a:lvl1pPr algn="r">
              <a:defRPr sz="1300"/>
            </a:lvl1pPr>
          </a:lstStyle>
          <a:p>
            <a:fld id="{213A5606-9EA3-470C-A0AA-CA586AF0148B}" type="slidenum">
              <a:rPr lang="en-US" smtClean="0"/>
              <a:t>‹#›</a:t>
            </a:fld>
            <a:endParaRPr lang="en-US"/>
          </a:p>
        </p:txBody>
      </p:sp>
    </p:spTree>
    <p:extLst>
      <p:ext uri="{BB962C8B-B14F-4D97-AF65-F5344CB8AC3E}">
        <p14:creationId xmlns:p14="http://schemas.microsoft.com/office/powerpoint/2010/main" val="358999161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39075" cy="454290"/>
          </a:xfrm>
          <a:prstGeom prst="rect">
            <a:avLst/>
          </a:prstGeom>
        </p:spPr>
        <p:txBody>
          <a:bodyPr vert="horz" lIns="85662" tIns="42832" rIns="85662" bIns="42832" rtlCol="0"/>
          <a:lstStyle>
            <a:lvl1pPr algn="l">
              <a:defRPr sz="1200"/>
            </a:lvl1pPr>
          </a:lstStyle>
          <a:p>
            <a:endParaRPr lang="en-US"/>
          </a:p>
        </p:txBody>
      </p:sp>
      <p:sp>
        <p:nvSpPr>
          <p:cNvPr id="3" name="Date Placeholder 2"/>
          <p:cNvSpPr>
            <a:spLocks noGrp="1"/>
          </p:cNvSpPr>
          <p:nvPr>
            <p:ph type="dt" idx="1"/>
          </p:nvPr>
        </p:nvSpPr>
        <p:spPr>
          <a:xfrm>
            <a:off x="3841254" y="1"/>
            <a:ext cx="2939075" cy="454290"/>
          </a:xfrm>
          <a:prstGeom prst="rect">
            <a:avLst/>
          </a:prstGeom>
        </p:spPr>
        <p:txBody>
          <a:bodyPr vert="horz" lIns="85662" tIns="42832" rIns="85662" bIns="42832" rtlCol="0"/>
          <a:lstStyle>
            <a:lvl1pPr algn="r">
              <a:defRPr sz="1200"/>
            </a:lvl1pPr>
          </a:lstStyle>
          <a:p>
            <a:r>
              <a:rPr lang="en-US"/>
              <a:t>10/20/2021</a:t>
            </a:r>
          </a:p>
        </p:txBody>
      </p:sp>
      <p:sp>
        <p:nvSpPr>
          <p:cNvPr id="4" name="Slide Image Placeholder 3"/>
          <p:cNvSpPr>
            <a:spLocks noGrp="1" noRot="1" noChangeAspect="1"/>
          </p:cNvSpPr>
          <p:nvPr>
            <p:ph type="sldImg" idx="2"/>
          </p:nvPr>
        </p:nvSpPr>
        <p:spPr>
          <a:xfrm>
            <a:off x="673100" y="1133475"/>
            <a:ext cx="5435600" cy="3059113"/>
          </a:xfrm>
          <a:prstGeom prst="rect">
            <a:avLst/>
          </a:prstGeom>
          <a:noFill/>
          <a:ln w="12700">
            <a:solidFill>
              <a:prstClr val="black"/>
            </a:solidFill>
          </a:ln>
        </p:spPr>
        <p:txBody>
          <a:bodyPr vert="horz" lIns="85662" tIns="42832" rIns="85662" bIns="42832" rtlCol="0" anchor="ctr"/>
          <a:lstStyle/>
          <a:p>
            <a:endParaRPr lang="en-US"/>
          </a:p>
        </p:txBody>
      </p:sp>
      <p:sp>
        <p:nvSpPr>
          <p:cNvPr id="5" name="Notes Placeholder 4"/>
          <p:cNvSpPr>
            <a:spLocks noGrp="1"/>
          </p:cNvSpPr>
          <p:nvPr>
            <p:ph type="body" sz="quarter" idx="3"/>
          </p:nvPr>
        </p:nvSpPr>
        <p:spPr>
          <a:xfrm>
            <a:off x="678475" y="4364479"/>
            <a:ext cx="5424851" cy="3569846"/>
          </a:xfrm>
          <a:prstGeom prst="rect">
            <a:avLst/>
          </a:prstGeom>
        </p:spPr>
        <p:txBody>
          <a:bodyPr vert="horz" lIns="85662" tIns="42832" rIns="85662" bIns="4283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613511"/>
            <a:ext cx="2939075" cy="454289"/>
          </a:xfrm>
          <a:prstGeom prst="rect">
            <a:avLst/>
          </a:prstGeom>
        </p:spPr>
        <p:txBody>
          <a:bodyPr vert="horz" lIns="85662" tIns="42832" rIns="85662" bIns="42832" rtlCol="0" anchor="b"/>
          <a:lstStyle>
            <a:lvl1pPr algn="l">
              <a:defRPr sz="1200"/>
            </a:lvl1pPr>
          </a:lstStyle>
          <a:p>
            <a:endParaRPr lang="en-US"/>
          </a:p>
        </p:txBody>
      </p:sp>
      <p:sp>
        <p:nvSpPr>
          <p:cNvPr id="7" name="Slide Number Placeholder 6"/>
          <p:cNvSpPr>
            <a:spLocks noGrp="1"/>
          </p:cNvSpPr>
          <p:nvPr>
            <p:ph type="sldNum" sz="quarter" idx="5"/>
          </p:nvPr>
        </p:nvSpPr>
        <p:spPr>
          <a:xfrm>
            <a:off x="3841254" y="8613511"/>
            <a:ext cx="2939075" cy="454289"/>
          </a:xfrm>
          <a:prstGeom prst="rect">
            <a:avLst/>
          </a:prstGeom>
        </p:spPr>
        <p:txBody>
          <a:bodyPr vert="horz" lIns="85662" tIns="42832" rIns="85662" bIns="42832" rtlCol="0" anchor="b"/>
          <a:lstStyle>
            <a:lvl1pPr algn="r">
              <a:defRPr sz="1200"/>
            </a:lvl1pPr>
          </a:lstStyle>
          <a:p>
            <a:fld id="{F473E56F-C299-4E56-997C-AB9709BC3646}" type="slidenum">
              <a:rPr lang="en-US" smtClean="0"/>
              <a:t>‹#›</a:t>
            </a:fld>
            <a:endParaRPr lang="en-US"/>
          </a:p>
        </p:txBody>
      </p:sp>
    </p:spTree>
    <p:extLst>
      <p:ext uri="{BB962C8B-B14F-4D97-AF65-F5344CB8AC3E}">
        <p14:creationId xmlns:p14="http://schemas.microsoft.com/office/powerpoint/2010/main" val="391366683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B3A824-1A51-4B26-AD58-A6D8E14F6C04}" type="datetimeFigureOut">
              <a:rPr lang="en-US" dirty="0"/>
              <a:t>8/25/2025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a:solidFill>
                  <a:schemeClr val="accent6"/>
                </a:solidFill>
                <a:latin typeface="Wingdings 3" panose="05040102010807070707" pitchFamily="18" charset="2"/>
              </a:rPr>
              <a:t>z</a:t>
            </a:r>
            <a:endParaRPr lang="en-US" sz="24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86462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57E33E-8B18-4087-B112-809917729534}" type="datetimeFigureOut">
              <a:rPr lang="en-US" dirty="0"/>
              <a:t>8/25/2025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299026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FE419-2371-464F-8239-3959401C3561}" type="datetimeFigureOut">
              <a:rPr lang="en-US" dirty="0"/>
              <a:t>8/25/2025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503654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162C4-EDD9-4389-A98B-B87ECEA2A816}" type="datetimeFigureOut">
              <a:rPr lang="en-US" dirty="0"/>
              <a:t>8/25/2025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666609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8/25/2025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695250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954B2F-12DE-47F5-8894-472B206D2E1E}" type="datetimeFigureOut">
              <a:rPr lang="en-US" dirty="0"/>
              <a:t>8/25/2025</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624888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30E46F-7819-4ACF-B48B-48222C2ACC88}" type="datetimeFigureOut">
              <a:rPr lang="en-US" dirty="0"/>
              <a:t>8/25/2025</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565262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AF3416-4057-4DAA-829D-4CA07428D088}" type="datetimeFigureOut">
              <a:rPr lang="en-US" dirty="0"/>
              <a:t>8/25/2025</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89656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8/25/2025</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286446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8/25/2025</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139083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8/25/2025</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74908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Eigth level</a:t>
            </a:r>
          </a:p>
          <a:p>
            <a:pPr lvl="8"/>
            <a:r>
              <a:rPr lang="en-US"/>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8/25/2025</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76281828"/>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jri.org/services/foster-adoption-ecs/early-childhood-training"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28281-3783-403A-B1AB-0182A003DFE3}"/>
              </a:ext>
            </a:extLst>
          </p:cNvPr>
          <p:cNvSpPr>
            <a:spLocks noGrp="1"/>
          </p:cNvSpPr>
          <p:nvPr>
            <p:ph type="ctrTitle" idx="4294967295"/>
          </p:nvPr>
        </p:nvSpPr>
        <p:spPr>
          <a:xfrm>
            <a:off x="1709562" y="225717"/>
            <a:ext cx="9326562" cy="2878137"/>
          </a:xfrm>
        </p:spPr>
        <p:txBody>
          <a:bodyPr>
            <a:normAutofit/>
          </a:bodyPr>
          <a:lstStyle/>
          <a:p>
            <a:r>
              <a:rPr lang="tr-TR" sz="6600">
                <a:cs typeface="Arial"/>
              </a:rPr>
              <a:t>What Mental Health Consultation Services Look Like</a:t>
            </a:r>
            <a:r>
              <a:rPr lang="en-US" sz="6600">
                <a:cs typeface="Arial"/>
              </a:rPr>
              <a:t>.</a:t>
            </a:r>
            <a:endParaRPr lang="tr-TR" sz="6600"/>
          </a:p>
        </p:txBody>
      </p:sp>
      <p:sp>
        <p:nvSpPr>
          <p:cNvPr id="3" name="Subtitle 2">
            <a:extLst>
              <a:ext uri="{FF2B5EF4-FFF2-40B4-BE49-F238E27FC236}">
                <a16:creationId xmlns:a16="http://schemas.microsoft.com/office/drawing/2014/main" id="{C4542EAC-8BF3-4BFD-9891-145BC49409C2}"/>
              </a:ext>
            </a:extLst>
          </p:cNvPr>
          <p:cNvSpPr>
            <a:spLocks noGrp="1"/>
          </p:cNvSpPr>
          <p:nvPr>
            <p:ph type="subTitle" idx="4294967295"/>
          </p:nvPr>
        </p:nvSpPr>
        <p:spPr>
          <a:xfrm>
            <a:off x="4784549" y="3659193"/>
            <a:ext cx="6251575" cy="1681162"/>
          </a:xfrm>
          <a:solidFill>
            <a:srgbClr val="0070C0"/>
          </a:solidFill>
        </p:spPr>
        <p:txBody>
          <a:bodyPr anchor="ctr">
            <a:normAutofit/>
          </a:bodyPr>
          <a:lstStyle/>
          <a:p>
            <a:pPr marL="0" indent="0" algn="ctr">
              <a:buNone/>
            </a:pPr>
            <a:r>
              <a:rPr lang="tr-TR" sz="3400" b="1" err="1">
                <a:cs typeface="Arial"/>
              </a:rPr>
              <a:t>Early</a:t>
            </a:r>
            <a:r>
              <a:rPr lang="tr-TR" sz="3400" b="1">
                <a:cs typeface="Arial"/>
              </a:rPr>
              <a:t> </a:t>
            </a:r>
            <a:r>
              <a:rPr lang="tr-TR" sz="3400" b="1" err="1">
                <a:cs typeface="Arial"/>
              </a:rPr>
              <a:t>Childhood</a:t>
            </a:r>
            <a:r>
              <a:rPr lang="tr-TR" sz="3400" b="1">
                <a:cs typeface="Arial"/>
              </a:rPr>
              <a:t> Training </a:t>
            </a:r>
            <a:r>
              <a:rPr lang="tr-TR" sz="3400" b="1" err="1">
                <a:cs typeface="Arial"/>
              </a:rPr>
              <a:t>and</a:t>
            </a:r>
            <a:r>
              <a:rPr lang="tr-TR" sz="3400" b="1">
                <a:cs typeface="Arial"/>
              </a:rPr>
              <a:t> </a:t>
            </a:r>
            <a:r>
              <a:rPr lang="tr-TR" sz="3400" b="1" err="1">
                <a:cs typeface="Arial"/>
              </a:rPr>
              <a:t>Consultation</a:t>
            </a:r>
            <a:r>
              <a:rPr lang="tr-TR" sz="3400" b="1">
                <a:cs typeface="Arial"/>
              </a:rPr>
              <a:t> </a:t>
            </a:r>
            <a:endParaRPr lang="tr-TR" b="1">
              <a:cs typeface="Arial" panose="020B0604020202020204"/>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43444" y="2574332"/>
            <a:ext cx="3403448" cy="3401181"/>
          </a:xfrm>
          <a:prstGeom prst="rect">
            <a:avLst/>
          </a:prstGeom>
          <a:effectLst>
            <a:outerShdw blurRad="50800" dist="50800" dir="5400000" algn="ctr" rotWithShape="0">
              <a:srgbClr val="002060"/>
            </a:outerShdw>
          </a:effectLst>
        </p:spPr>
      </p:pic>
      <p:sp>
        <p:nvSpPr>
          <p:cNvPr id="6" name="TextBox 5"/>
          <p:cNvSpPr txBox="1"/>
          <p:nvPr/>
        </p:nvSpPr>
        <p:spPr>
          <a:xfrm>
            <a:off x="2153572" y="6200365"/>
            <a:ext cx="8438542" cy="830997"/>
          </a:xfrm>
          <a:prstGeom prst="rect">
            <a:avLst/>
          </a:prstGeom>
          <a:noFill/>
        </p:spPr>
        <p:txBody>
          <a:bodyPr wrap="square" rtlCol="0">
            <a:spAutoFit/>
          </a:bodyPr>
          <a:lstStyle/>
          <a:p>
            <a:pPr algn="ctr"/>
            <a:r>
              <a:rPr lang="en-US" sz="1600">
                <a:solidFill>
                  <a:schemeClr val="accent3">
                    <a:lumMod val="60000"/>
                    <a:lumOff val="40000"/>
                  </a:schemeClr>
                </a:solidFill>
              </a:rPr>
              <a:t>© Early Childhood Training &amp; Consultation Program, Justice Resource Institute. </a:t>
            </a:r>
          </a:p>
          <a:p>
            <a:pPr algn="ctr"/>
            <a:r>
              <a:rPr lang="en-US" sz="1600">
                <a:solidFill>
                  <a:schemeClr val="accent3">
                    <a:lumMod val="60000"/>
                    <a:lumOff val="40000"/>
                  </a:schemeClr>
                </a:solidFill>
              </a:rPr>
              <a:t>Permission to use with credit given. Contact Stacey Gay, Program Director @ sgay@jri.org</a:t>
            </a:r>
          </a:p>
          <a:p>
            <a:pPr algn="ctr"/>
            <a:endParaRPr lang="en-US" sz="1600"/>
          </a:p>
        </p:txBody>
      </p:sp>
    </p:spTree>
    <p:extLst>
      <p:ext uri="{BB962C8B-B14F-4D97-AF65-F5344CB8AC3E}">
        <p14:creationId xmlns:p14="http://schemas.microsoft.com/office/powerpoint/2010/main" val="553726541"/>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3584" y="695513"/>
            <a:ext cx="7958331" cy="1077229"/>
          </a:xfrm>
        </p:spPr>
        <p:txBody>
          <a:bodyPr>
            <a:normAutofit fontScale="90000"/>
          </a:bodyPr>
          <a:lstStyle/>
          <a:p>
            <a:pPr marL="457200" lvl="1" indent="0"/>
            <a:r>
              <a:rPr lang="en-US" sz="3800" b="1">
                <a:solidFill>
                  <a:schemeClr val="tx1"/>
                </a:solidFill>
                <a:latin typeface="+mj-lt"/>
                <a:cs typeface="Arial"/>
              </a:rPr>
              <a:t>STEP FIVE:</a:t>
            </a:r>
            <a:r>
              <a:rPr lang="en-US" sz="3800">
                <a:solidFill>
                  <a:schemeClr val="tx1"/>
                </a:solidFill>
                <a:latin typeface="+mj-lt"/>
                <a:cs typeface="Arial"/>
              </a:rPr>
              <a:t> </a:t>
            </a:r>
            <a:br>
              <a:rPr lang="en-US" sz="3800">
                <a:solidFill>
                  <a:schemeClr val="tx1"/>
                </a:solidFill>
                <a:latin typeface="+mj-lt"/>
                <a:cs typeface="Arial"/>
              </a:rPr>
            </a:br>
            <a:r>
              <a:rPr lang="en-US" sz="3800" b="1">
                <a:solidFill>
                  <a:schemeClr val="tx1"/>
                </a:solidFill>
                <a:latin typeface="+mj-lt"/>
                <a:cs typeface="Arial"/>
              </a:rPr>
              <a:t>Behavior Observation Report</a:t>
            </a:r>
            <a:br>
              <a:rPr lang="en-US" sz="3400" b="1">
                <a:latin typeface="+mj-lt"/>
                <a:cs typeface="Arial"/>
              </a:rPr>
            </a:br>
            <a:endParaRPr lang="en-US">
              <a:latin typeface="+mj-lt"/>
            </a:endParaRPr>
          </a:p>
        </p:txBody>
      </p:sp>
      <p:sp>
        <p:nvSpPr>
          <p:cNvPr id="4" name="TextBox 3"/>
          <p:cNvSpPr txBox="1"/>
          <p:nvPr/>
        </p:nvSpPr>
        <p:spPr>
          <a:xfrm>
            <a:off x="1125415" y="1885285"/>
            <a:ext cx="5932881" cy="4739759"/>
          </a:xfrm>
          <a:prstGeom prst="rect">
            <a:avLst/>
          </a:prstGeom>
          <a:noFill/>
        </p:spPr>
        <p:txBody>
          <a:bodyPr wrap="square" rtlCol="0">
            <a:spAutoFit/>
          </a:bodyPr>
          <a:lstStyle/>
          <a:p>
            <a:pPr marL="344170" indent="-344170">
              <a:buClr>
                <a:schemeClr val="accent6">
                  <a:lumMod val="75000"/>
                </a:schemeClr>
              </a:buClr>
              <a:buFont typeface="Wingdings" panose="05000000000000000000" pitchFamily="2" charset="2"/>
              <a:buChar char="§"/>
            </a:pPr>
            <a:r>
              <a:rPr lang="en-US" sz="2000">
                <a:cs typeface="Arial"/>
              </a:rPr>
              <a:t>A Behavior Observation Report is written after the Early Childhood Consultant has consulted with the Center Director and educators and observed the classroom. </a:t>
            </a:r>
          </a:p>
          <a:p>
            <a:pPr marL="171450" indent="-171450">
              <a:buClr>
                <a:schemeClr val="accent6">
                  <a:lumMod val="75000"/>
                </a:schemeClr>
              </a:buClr>
              <a:buFont typeface="Wingdings" panose="05000000000000000000" pitchFamily="2" charset="2"/>
              <a:buChar char="§"/>
            </a:pPr>
            <a:endParaRPr lang="en-US" sz="1100">
              <a:cs typeface="Arial"/>
            </a:endParaRPr>
          </a:p>
          <a:p>
            <a:pPr marL="344170" indent="-344170">
              <a:buClr>
                <a:schemeClr val="accent6">
                  <a:lumMod val="75000"/>
                </a:schemeClr>
              </a:buClr>
              <a:buFont typeface="Wingdings" panose="05000000000000000000" pitchFamily="2" charset="2"/>
              <a:buChar char="§"/>
            </a:pPr>
            <a:r>
              <a:rPr lang="en-US" sz="2000">
                <a:cs typeface="Arial"/>
              </a:rPr>
              <a:t>The Early Childhood Consultant will utilize a Teaching Pyramid Observation Tool (TPOT or TPITOS). </a:t>
            </a:r>
          </a:p>
          <a:p>
            <a:pPr marL="171450" indent="-171450">
              <a:buClr>
                <a:schemeClr val="accent6">
                  <a:lumMod val="75000"/>
                </a:schemeClr>
              </a:buClr>
              <a:buFont typeface="Wingdings" panose="05000000000000000000" pitchFamily="2" charset="2"/>
              <a:buChar char="§"/>
            </a:pPr>
            <a:endParaRPr lang="en-US" sz="1100">
              <a:cs typeface="Arial"/>
            </a:endParaRPr>
          </a:p>
          <a:p>
            <a:pPr marL="344170" indent="-344170">
              <a:buClr>
                <a:schemeClr val="accent6">
                  <a:lumMod val="75000"/>
                </a:schemeClr>
              </a:buClr>
              <a:buFont typeface="Wingdings" panose="05000000000000000000" pitchFamily="2" charset="2"/>
              <a:buChar char="§"/>
            </a:pPr>
            <a:r>
              <a:rPr lang="en-US" sz="2000">
                <a:cs typeface="Arial"/>
              </a:rPr>
              <a:t>The following items will be needed to complete the report: teacher feedback forms, teacher checklists, and the assessments. </a:t>
            </a:r>
          </a:p>
          <a:p>
            <a:pPr marL="171450" indent="-171450">
              <a:buClr>
                <a:schemeClr val="accent6">
                  <a:lumMod val="75000"/>
                </a:schemeClr>
              </a:buClr>
              <a:buFont typeface="Wingdings" panose="05000000000000000000" pitchFamily="2" charset="2"/>
              <a:buChar char="§"/>
            </a:pPr>
            <a:endParaRPr lang="en-US" sz="1100">
              <a:cs typeface="Arial"/>
            </a:endParaRPr>
          </a:p>
          <a:p>
            <a:pPr marL="344170" indent="-344170">
              <a:buClr>
                <a:schemeClr val="accent6">
                  <a:lumMod val="75000"/>
                </a:schemeClr>
              </a:buClr>
              <a:buFont typeface="Wingdings" panose="05000000000000000000" pitchFamily="2" charset="2"/>
              <a:buChar char="§"/>
            </a:pPr>
            <a:r>
              <a:rPr lang="en-US" sz="2000">
                <a:cs typeface="Arial"/>
              </a:rPr>
              <a:t>Typically 2-5 hours of consultation and observation time are provided prior to writing the report. </a:t>
            </a:r>
          </a:p>
        </p:txBody>
      </p:sp>
      <p:pic>
        <p:nvPicPr>
          <p:cNvPr id="5" name="Picture 4"/>
          <p:cNvPicPr>
            <a:picLocks noChangeAspect="1"/>
          </p:cNvPicPr>
          <p:nvPr/>
        </p:nvPicPr>
        <p:blipFill>
          <a:blip r:embed="rId2"/>
          <a:stretch>
            <a:fillRect/>
          </a:stretch>
        </p:blipFill>
        <p:spPr>
          <a:xfrm>
            <a:off x="7723359" y="1997828"/>
            <a:ext cx="3357098" cy="2976450"/>
          </a:xfrm>
          <a:prstGeom prst="rect">
            <a:avLst/>
          </a:prstGeom>
        </p:spPr>
      </p:pic>
      <p:pic>
        <p:nvPicPr>
          <p:cNvPr id="6" name="Picture 5"/>
          <p:cNvPicPr>
            <a:picLocks noChangeAspect="1"/>
          </p:cNvPicPr>
          <p:nvPr/>
        </p:nvPicPr>
        <p:blipFill>
          <a:blip r:embed="rId3"/>
          <a:stretch>
            <a:fillRect/>
          </a:stretch>
        </p:blipFill>
        <p:spPr>
          <a:xfrm>
            <a:off x="8670358" y="5086821"/>
            <a:ext cx="1463099" cy="1473295"/>
          </a:xfrm>
          <a:prstGeom prst="rect">
            <a:avLst/>
          </a:prstGeom>
        </p:spPr>
      </p:pic>
    </p:spTree>
    <p:extLst>
      <p:ext uri="{BB962C8B-B14F-4D97-AF65-F5344CB8AC3E}">
        <p14:creationId xmlns:p14="http://schemas.microsoft.com/office/powerpoint/2010/main" val="291499257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D6179B3-8D11-4369-8822-6333D242B571}"/>
              </a:ext>
            </a:extLst>
          </p:cNvPr>
          <p:cNvSpPr>
            <a:spLocks noGrp="1"/>
          </p:cNvSpPr>
          <p:nvPr>
            <p:ph type="body" idx="4294967295"/>
          </p:nvPr>
        </p:nvSpPr>
        <p:spPr>
          <a:xfrm>
            <a:off x="1106394" y="4409272"/>
            <a:ext cx="10198100" cy="2211388"/>
          </a:xfrm>
        </p:spPr>
        <p:txBody>
          <a:bodyPr vert="horz" lIns="91440" tIns="0" rIns="91440" bIns="45720" rtlCol="0" anchor="b">
            <a:noAutofit/>
          </a:bodyPr>
          <a:lstStyle/>
          <a:p>
            <a:pPr marL="0" indent="0">
              <a:buNone/>
            </a:pPr>
            <a:r>
              <a:rPr lang="en-US" sz="3400" b="1">
                <a:latin typeface="+mj-lt"/>
              </a:rPr>
              <a:t>STEP SIX:</a:t>
            </a:r>
            <a:endParaRPr lang="en-US" sz="3400" b="1">
              <a:latin typeface="+mj-lt"/>
              <a:ea typeface="+mn-lt"/>
              <a:cs typeface="+mn-lt"/>
            </a:endParaRPr>
          </a:p>
          <a:p>
            <a:pPr marL="0" indent="0">
              <a:buNone/>
            </a:pPr>
            <a:r>
              <a:rPr lang="en-US" sz="3400" b="1">
                <a:latin typeface="+mj-lt"/>
                <a:ea typeface="+mn-lt"/>
                <a:cs typeface="+mn-lt"/>
              </a:rPr>
              <a:t>Behavior Observation Report is reviewed with Educator, Center Director and Family. This can be virtual or in person.</a:t>
            </a:r>
            <a:endParaRPr lang="en-US" sz="3400" b="1">
              <a:latin typeface="+mj-lt"/>
              <a:cs typeface="Arial"/>
            </a:endParaRPr>
          </a:p>
        </p:txBody>
      </p:sp>
      <p:pic>
        <p:nvPicPr>
          <p:cNvPr id="7" name="Picture 7" descr="A close up of text on a white background&#10;&#10;Description automatically generated">
            <a:extLst>
              <a:ext uri="{FF2B5EF4-FFF2-40B4-BE49-F238E27FC236}">
                <a16:creationId xmlns:a16="http://schemas.microsoft.com/office/drawing/2014/main" id="{EB1F8BC5-6689-463D-A73D-A56F39F2D233}"/>
              </a:ext>
            </a:extLst>
          </p:cNvPr>
          <p:cNvPicPr>
            <a:picLocks noGrp="1" noChangeAspect="1"/>
          </p:cNvPicPr>
          <p:nvPr>
            <p:ph sz="half" idx="4294967295"/>
          </p:nvPr>
        </p:nvPicPr>
        <p:blipFill rotWithShape="1">
          <a:blip r:embed="rId2"/>
          <a:srcRect l="11522" r="21984" b="-1"/>
          <a:stretch/>
        </p:blipFill>
        <p:spPr>
          <a:xfrm>
            <a:off x="8724321" y="891862"/>
            <a:ext cx="2580173" cy="2987654"/>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8" name="Picture 8" descr="A picture containing drawing&#10;&#10;Description automatically generated">
            <a:extLst>
              <a:ext uri="{FF2B5EF4-FFF2-40B4-BE49-F238E27FC236}">
                <a16:creationId xmlns:a16="http://schemas.microsoft.com/office/drawing/2014/main" id="{01E748BA-AF64-4F8F-BAAC-D413E490AFC8}"/>
              </a:ext>
            </a:extLst>
          </p:cNvPr>
          <p:cNvPicPr>
            <a:picLocks noChangeAspect="1"/>
          </p:cNvPicPr>
          <p:nvPr/>
        </p:nvPicPr>
        <p:blipFill rotWithShape="1">
          <a:blip r:embed="rId3"/>
          <a:srcRect l="26832" r="26844" b="-1"/>
          <a:stretch/>
        </p:blipFill>
        <p:spPr>
          <a:xfrm>
            <a:off x="753035" y="913028"/>
            <a:ext cx="2613055" cy="2983927"/>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9" name="Picture 9" descr="A computer sitting on top of a table&#10;&#10;Description automatically generated">
            <a:extLst>
              <a:ext uri="{FF2B5EF4-FFF2-40B4-BE49-F238E27FC236}">
                <a16:creationId xmlns:a16="http://schemas.microsoft.com/office/drawing/2014/main" id="{38975EBB-632A-4235-8B8C-D69C304253AD}"/>
              </a:ext>
            </a:extLst>
          </p:cNvPr>
          <p:cNvPicPr>
            <a:picLocks noChangeAspect="1"/>
          </p:cNvPicPr>
          <p:nvPr/>
        </p:nvPicPr>
        <p:blipFill rotWithShape="1">
          <a:blip r:embed="rId4"/>
          <a:srcRect l="32048" r="18303"/>
          <a:stretch/>
        </p:blipFill>
        <p:spPr>
          <a:xfrm>
            <a:off x="6152422" y="913028"/>
            <a:ext cx="2583151" cy="2974604"/>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3" name="Picture 3" descr="A picture containing drawing&#10;&#10;Description automatically generated">
            <a:extLst>
              <a:ext uri="{FF2B5EF4-FFF2-40B4-BE49-F238E27FC236}">
                <a16:creationId xmlns:a16="http://schemas.microsoft.com/office/drawing/2014/main" id="{7AD3F429-C50C-48F9-9592-C97E7C56AEDE}"/>
              </a:ext>
            </a:extLst>
          </p:cNvPr>
          <p:cNvPicPr>
            <a:picLocks noChangeAspect="1"/>
          </p:cNvPicPr>
          <p:nvPr/>
        </p:nvPicPr>
        <p:blipFill>
          <a:blip r:embed="rId5"/>
          <a:stretch>
            <a:fillRect/>
          </a:stretch>
        </p:blipFill>
        <p:spPr>
          <a:xfrm>
            <a:off x="3366090" y="913028"/>
            <a:ext cx="2786332" cy="1446117"/>
          </a:xfrm>
          <a:prstGeom prst="rect">
            <a:avLst/>
          </a:prstGeom>
        </p:spPr>
      </p:pic>
      <p:pic>
        <p:nvPicPr>
          <p:cNvPr id="4" name="Picture 5" descr="A picture containing cellphone, phone, holding, looking&#10;&#10;Description automatically generated">
            <a:extLst>
              <a:ext uri="{FF2B5EF4-FFF2-40B4-BE49-F238E27FC236}">
                <a16:creationId xmlns:a16="http://schemas.microsoft.com/office/drawing/2014/main" id="{13060155-3FD1-4E76-B169-593849B2A098}"/>
              </a:ext>
            </a:extLst>
          </p:cNvPr>
          <p:cNvPicPr>
            <a:picLocks noChangeAspect="1"/>
          </p:cNvPicPr>
          <p:nvPr/>
        </p:nvPicPr>
        <p:blipFill>
          <a:blip r:embed="rId6"/>
          <a:stretch>
            <a:fillRect/>
          </a:stretch>
        </p:blipFill>
        <p:spPr>
          <a:xfrm>
            <a:off x="3649293" y="2385689"/>
            <a:ext cx="2288696" cy="1541792"/>
          </a:xfrm>
          <a:prstGeom prst="rect">
            <a:avLst/>
          </a:prstGeom>
        </p:spPr>
      </p:pic>
    </p:spTree>
    <p:extLst>
      <p:ext uri="{BB962C8B-B14F-4D97-AF65-F5344CB8AC3E}">
        <p14:creationId xmlns:p14="http://schemas.microsoft.com/office/powerpoint/2010/main" val="111738796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2D55E-AA8F-4117-B674-240409740BC2}"/>
              </a:ext>
            </a:extLst>
          </p:cNvPr>
          <p:cNvSpPr>
            <a:spLocks noGrp="1"/>
          </p:cNvSpPr>
          <p:nvPr>
            <p:ph type="title" idx="4294967295"/>
          </p:nvPr>
        </p:nvSpPr>
        <p:spPr>
          <a:xfrm>
            <a:off x="1286635" y="2507410"/>
            <a:ext cx="3248025" cy="3246437"/>
          </a:xfrm>
        </p:spPr>
        <p:txBody>
          <a:bodyPr vert="horz" lIns="91440" tIns="45720" rIns="91440" bIns="45720" rtlCol="0" anchor="t">
            <a:normAutofit/>
          </a:bodyPr>
          <a:lstStyle/>
          <a:p>
            <a:pPr algn="ctr"/>
            <a:r>
              <a:rPr lang="en-US" sz="2800"/>
              <a:t>We will review the  DECA I/T,</a:t>
            </a:r>
            <a:br>
              <a:rPr lang="en-US" sz="2800"/>
            </a:br>
            <a:r>
              <a:rPr lang="en-US" sz="2800"/>
              <a:t>DECA-C or DESSA Assessment Tool Results </a:t>
            </a:r>
            <a:br>
              <a:rPr lang="en-US" sz="2800"/>
            </a:br>
            <a:r>
              <a:rPr lang="en-US" sz="2800"/>
              <a:t>with the Family and Teacher</a:t>
            </a:r>
          </a:p>
        </p:txBody>
      </p:sp>
      <p:pic>
        <p:nvPicPr>
          <p:cNvPr id="12" name="Picture 12" descr="A screenshot of a cell phone&#10;&#10;Description automatically generated">
            <a:extLst>
              <a:ext uri="{FF2B5EF4-FFF2-40B4-BE49-F238E27FC236}">
                <a16:creationId xmlns:a16="http://schemas.microsoft.com/office/drawing/2014/main" id="{8775985C-5FD6-47C7-B6CF-1B5C76AE74E5}"/>
              </a:ext>
            </a:extLst>
          </p:cNvPr>
          <p:cNvPicPr>
            <a:picLocks noGrp="1" noChangeAspect="1"/>
          </p:cNvPicPr>
          <p:nvPr>
            <p:ph idx="4294967295"/>
          </p:nvPr>
        </p:nvPicPr>
        <p:blipFill>
          <a:blip r:embed="rId2"/>
          <a:stretch>
            <a:fillRect/>
          </a:stretch>
        </p:blipFill>
        <p:spPr>
          <a:xfrm>
            <a:off x="5717333" y="3613150"/>
            <a:ext cx="5448300" cy="278923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13" name="Picture 13" descr="A close up of a map&#10;&#10;Description automatically generated">
            <a:extLst>
              <a:ext uri="{FF2B5EF4-FFF2-40B4-BE49-F238E27FC236}">
                <a16:creationId xmlns:a16="http://schemas.microsoft.com/office/drawing/2014/main" id="{CA24B125-9869-4B02-8E74-3CE6F080AFBC}"/>
              </a:ext>
            </a:extLst>
          </p:cNvPr>
          <p:cNvPicPr>
            <a:picLocks noChangeAspect="1"/>
          </p:cNvPicPr>
          <p:nvPr/>
        </p:nvPicPr>
        <p:blipFill>
          <a:blip r:embed="rId3"/>
          <a:stretch>
            <a:fillRect/>
          </a:stretch>
        </p:blipFill>
        <p:spPr>
          <a:xfrm>
            <a:off x="4725045" y="459796"/>
            <a:ext cx="5227106" cy="2909311"/>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9" name="TextBox 8">
            <a:extLst>
              <a:ext uri="{FF2B5EF4-FFF2-40B4-BE49-F238E27FC236}">
                <a16:creationId xmlns:a16="http://schemas.microsoft.com/office/drawing/2014/main" id="{F2DECB34-64A2-46BD-A557-3B67086DAD79}"/>
              </a:ext>
            </a:extLst>
          </p:cNvPr>
          <p:cNvSpPr txBox="1"/>
          <p:nvPr/>
        </p:nvSpPr>
        <p:spPr>
          <a:xfrm>
            <a:off x="5155721" y="291285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4" name="TextBox 13">
            <a:extLst>
              <a:ext uri="{FF2B5EF4-FFF2-40B4-BE49-F238E27FC236}">
                <a16:creationId xmlns:a16="http://schemas.microsoft.com/office/drawing/2014/main" id="{B0B875B1-1A99-46CC-964A-0CEFAAE4089B}"/>
              </a:ext>
            </a:extLst>
          </p:cNvPr>
          <p:cNvSpPr txBox="1"/>
          <p:nvPr/>
        </p:nvSpPr>
        <p:spPr>
          <a:xfrm>
            <a:off x="1286635" y="753098"/>
            <a:ext cx="2743199"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400" b="1">
                <a:latin typeface="+mj-lt"/>
                <a:cs typeface="Arial"/>
              </a:rPr>
              <a:t>Included in STEP SIX:</a:t>
            </a:r>
          </a:p>
        </p:txBody>
      </p:sp>
    </p:spTree>
    <p:extLst>
      <p:ext uri="{BB962C8B-B14F-4D97-AF65-F5344CB8AC3E}">
        <p14:creationId xmlns:p14="http://schemas.microsoft.com/office/powerpoint/2010/main" val="327331285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9B4B3-ECB4-4D5F-BB24-F6DC8F238F5F}"/>
              </a:ext>
            </a:extLst>
          </p:cNvPr>
          <p:cNvSpPr>
            <a:spLocks noGrp="1"/>
          </p:cNvSpPr>
          <p:nvPr>
            <p:ph type="title" idx="4294967295"/>
          </p:nvPr>
        </p:nvSpPr>
        <p:spPr>
          <a:xfrm>
            <a:off x="1050767" y="107950"/>
            <a:ext cx="4051300" cy="1077913"/>
          </a:xfrm>
        </p:spPr>
        <p:txBody>
          <a:bodyPr vert="horz" lIns="91440" tIns="45720" rIns="91440" bIns="45720" rtlCol="0" anchor="t">
            <a:normAutofit/>
          </a:bodyPr>
          <a:lstStyle/>
          <a:p>
            <a:pPr algn="l"/>
            <a:r>
              <a:rPr lang="en-US" b="1"/>
              <a:t>STEP SEVEN:</a:t>
            </a:r>
            <a:br>
              <a:rPr lang="en-US" b="1">
                <a:cs typeface="Arial"/>
              </a:rPr>
            </a:br>
            <a:r>
              <a:rPr lang="en-US" b="1"/>
              <a:t>Action Plan</a:t>
            </a:r>
            <a:endParaRPr lang="en-US" b="1">
              <a:cs typeface="Arial"/>
            </a:endParaRPr>
          </a:p>
        </p:txBody>
      </p:sp>
      <p:sp>
        <p:nvSpPr>
          <p:cNvPr id="3" name="Content Placeholder 2">
            <a:extLst>
              <a:ext uri="{FF2B5EF4-FFF2-40B4-BE49-F238E27FC236}">
                <a16:creationId xmlns:a16="http://schemas.microsoft.com/office/drawing/2014/main" id="{D6B22311-3BAB-4B27-8504-91F4A8BAEFD3}"/>
              </a:ext>
            </a:extLst>
          </p:cNvPr>
          <p:cNvSpPr>
            <a:spLocks noGrp="1"/>
          </p:cNvSpPr>
          <p:nvPr>
            <p:ph sz="half" idx="4294967295"/>
          </p:nvPr>
        </p:nvSpPr>
        <p:spPr>
          <a:xfrm>
            <a:off x="1144678" y="1662206"/>
            <a:ext cx="4487863" cy="4987925"/>
          </a:xfrm>
        </p:spPr>
        <p:txBody>
          <a:bodyPr vert="horz" lIns="91440" tIns="45720" rIns="91440" bIns="45720" rtlCol="0" anchor="ctr">
            <a:noAutofit/>
          </a:bodyPr>
          <a:lstStyle/>
          <a:p>
            <a:pPr>
              <a:buClr>
                <a:schemeClr val="accent6">
                  <a:lumMod val="75000"/>
                </a:schemeClr>
              </a:buClr>
            </a:pPr>
            <a:r>
              <a:rPr lang="en-US" sz="1800">
                <a:cs typeface="Arial"/>
              </a:rPr>
              <a:t>IDENTIFY EDUCATOR GOALS.</a:t>
            </a:r>
          </a:p>
          <a:p>
            <a:pPr>
              <a:buClr>
                <a:schemeClr val="accent6">
                  <a:lumMod val="75000"/>
                </a:schemeClr>
              </a:buClr>
            </a:pPr>
            <a:r>
              <a:rPr lang="en-US" sz="1800">
                <a:cs typeface="Arial"/>
              </a:rPr>
              <a:t>IDENTIFY STRATEGIES AND TOOLS TO</a:t>
            </a:r>
            <a:r>
              <a:rPr lang="en-US" sz="1800"/>
              <a:t> USE TO SUPPORT TEACHER AND CHILD IN THE CLASSROOM.</a:t>
            </a:r>
            <a:endParaRPr lang="en-US" sz="1800">
              <a:cs typeface="Arial"/>
            </a:endParaRPr>
          </a:p>
          <a:p>
            <a:pPr>
              <a:buClr>
                <a:schemeClr val="accent6">
                  <a:lumMod val="75000"/>
                </a:schemeClr>
              </a:buClr>
            </a:pPr>
            <a:r>
              <a:rPr lang="en-US" sz="1800">
                <a:cs typeface="Arial"/>
              </a:rPr>
              <a:t>MODEL HOW TO USE THE STRATEGIES IF NEEDED.</a:t>
            </a:r>
          </a:p>
          <a:p>
            <a:pPr>
              <a:buClr>
                <a:schemeClr val="accent6">
                  <a:lumMod val="75000"/>
                </a:schemeClr>
              </a:buClr>
            </a:pPr>
            <a:r>
              <a:rPr lang="en-US" sz="1800">
                <a:cs typeface="Arial"/>
              </a:rPr>
              <a:t>PROVIDE RESOURCES AND HELP MAKE REFERRALS IF NEEDED.</a:t>
            </a:r>
          </a:p>
          <a:p>
            <a:pPr>
              <a:buClr>
                <a:schemeClr val="accent6">
                  <a:lumMod val="75000"/>
                </a:schemeClr>
              </a:buClr>
            </a:pPr>
            <a:r>
              <a:rPr lang="en-US" sz="1800">
                <a:cs typeface="Arial"/>
              </a:rPr>
              <a:t>IDENTIFY PROGRAM NEEDS/GOALS AND OPPORTUNITIES FOR PROFESSIONAL DEVELOPMENT TO HELP BUILD SKILL CAPACITY.</a:t>
            </a:r>
          </a:p>
          <a:p>
            <a:pPr marL="0" indent="0">
              <a:buNone/>
            </a:pPr>
            <a:endParaRPr lang="en-US" sz="1800">
              <a:cs typeface="Arial"/>
            </a:endParaRPr>
          </a:p>
        </p:txBody>
      </p:sp>
      <p:pic>
        <p:nvPicPr>
          <p:cNvPr id="5" name="Picture 5" descr="A close up of text on a white background&#10;&#10;Description automatically generated">
            <a:extLst>
              <a:ext uri="{FF2B5EF4-FFF2-40B4-BE49-F238E27FC236}">
                <a16:creationId xmlns:a16="http://schemas.microsoft.com/office/drawing/2014/main" id="{7B95D2F9-EF2E-42E7-BB07-5A5C924048FB}"/>
              </a:ext>
            </a:extLst>
          </p:cNvPr>
          <p:cNvPicPr>
            <a:picLocks noGrp="1" noChangeAspect="1"/>
          </p:cNvPicPr>
          <p:nvPr>
            <p:ph sz="half" idx="4294967295"/>
          </p:nvPr>
        </p:nvPicPr>
        <p:blipFill>
          <a:blip r:embed="rId2"/>
          <a:stretch>
            <a:fillRect/>
          </a:stretch>
        </p:blipFill>
        <p:spPr>
          <a:xfrm>
            <a:off x="8450204" y="107950"/>
            <a:ext cx="2605087" cy="3719513"/>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6" name="Picture 6" descr="A close up of a sign&#10;&#10;Description automatically generated">
            <a:extLst>
              <a:ext uri="{FF2B5EF4-FFF2-40B4-BE49-F238E27FC236}">
                <a16:creationId xmlns:a16="http://schemas.microsoft.com/office/drawing/2014/main" id="{60F6C2E3-03BF-42D5-94DB-7E1F5F76D0DB}"/>
              </a:ext>
            </a:extLst>
          </p:cNvPr>
          <p:cNvPicPr>
            <a:picLocks noChangeAspect="1"/>
          </p:cNvPicPr>
          <p:nvPr/>
        </p:nvPicPr>
        <p:blipFill>
          <a:blip r:embed="rId3"/>
          <a:stretch>
            <a:fillRect/>
          </a:stretch>
        </p:blipFill>
        <p:spPr>
          <a:xfrm>
            <a:off x="5766484" y="538703"/>
            <a:ext cx="2549777" cy="2665330"/>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4" name="Picture 7" descr="&#10;&#10;Problem Solving Solution Cards&#10;">
            <a:extLst>
              <a:ext uri="{FF2B5EF4-FFF2-40B4-BE49-F238E27FC236}">
                <a16:creationId xmlns:a16="http://schemas.microsoft.com/office/drawing/2014/main" id="{D1DF118B-0F85-4BA9-B580-33A34D37DC68}"/>
              </a:ext>
            </a:extLst>
          </p:cNvPr>
          <p:cNvPicPr>
            <a:picLocks noChangeAspect="1"/>
          </p:cNvPicPr>
          <p:nvPr/>
        </p:nvPicPr>
        <p:blipFill rotWithShape="1">
          <a:blip r:embed="rId4"/>
          <a:srcRect t="11538" r="1615" b="12938"/>
          <a:stretch/>
        </p:blipFill>
        <p:spPr>
          <a:xfrm>
            <a:off x="8459464" y="3941548"/>
            <a:ext cx="2595827" cy="2551022"/>
          </a:xfrm>
          <a:prstGeom prst="rect">
            <a:avLst/>
          </a:prstGeom>
        </p:spPr>
      </p:pic>
      <p:pic>
        <p:nvPicPr>
          <p:cNvPr id="8" name="Picture 8" descr="A picture containing indoor, table, sitting, small&#10;&#10;Description automatically generated">
            <a:extLst>
              <a:ext uri="{FF2B5EF4-FFF2-40B4-BE49-F238E27FC236}">
                <a16:creationId xmlns:a16="http://schemas.microsoft.com/office/drawing/2014/main" id="{84F7223E-7D31-4641-BB7B-32F6CBDC85EE}"/>
              </a:ext>
            </a:extLst>
          </p:cNvPr>
          <p:cNvPicPr>
            <a:picLocks noChangeAspect="1"/>
          </p:cNvPicPr>
          <p:nvPr/>
        </p:nvPicPr>
        <p:blipFill rotWithShape="1">
          <a:blip r:embed="rId5"/>
          <a:srcRect l="8886" t="12186" r="4762" b="11470"/>
          <a:stretch/>
        </p:blipFill>
        <p:spPr>
          <a:xfrm>
            <a:off x="5778527" y="3426745"/>
            <a:ext cx="2604706" cy="3065825"/>
          </a:xfrm>
          <a:prstGeom prst="rect">
            <a:avLst/>
          </a:prstGeom>
        </p:spPr>
      </p:pic>
    </p:spTree>
    <p:extLst>
      <p:ext uri="{BB962C8B-B14F-4D97-AF65-F5344CB8AC3E}">
        <p14:creationId xmlns:p14="http://schemas.microsoft.com/office/powerpoint/2010/main" val="305764852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picture containing person, sitting, indoor, child&#10;&#10;Description automatically generated">
            <a:extLst>
              <a:ext uri="{FF2B5EF4-FFF2-40B4-BE49-F238E27FC236}">
                <a16:creationId xmlns:a16="http://schemas.microsoft.com/office/drawing/2014/main" id="{2CC1D06E-F479-480F-B939-7EF5A4008719}"/>
              </a:ext>
            </a:extLst>
          </p:cNvPr>
          <p:cNvPicPr>
            <a:picLocks noChangeAspect="1"/>
          </p:cNvPicPr>
          <p:nvPr/>
        </p:nvPicPr>
        <p:blipFill>
          <a:blip r:embed="rId2"/>
          <a:stretch>
            <a:fillRect/>
          </a:stretch>
        </p:blipFill>
        <p:spPr>
          <a:xfrm>
            <a:off x="6140829" y="0"/>
            <a:ext cx="6062596" cy="4625235"/>
          </a:xfrm>
          <a:prstGeom prst="rect">
            <a:avLst/>
          </a:prstGeom>
        </p:spPr>
      </p:pic>
      <p:pic>
        <p:nvPicPr>
          <p:cNvPr id="3" name="Picture 3" descr="A person sitting on a couch&#10;&#10;Description automatically generated">
            <a:extLst>
              <a:ext uri="{FF2B5EF4-FFF2-40B4-BE49-F238E27FC236}">
                <a16:creationId xmlns:a16="http://schemas.microsoft.com/office/drawing/2014/main" id="{5D18C3AD-EFC1-40ED-A0E7-0976000E5230}"/>
              </a:ext>
            </a:extLst>
          </p:cNvPr>
          <p:cNvPicPr>
            <a:picLocks noChangeAspect="1"/>
          </p:cNvPicPr>
          <p:nvPr/>
        </p:nvPicPr>
        <p:blipFill rotWithShape="1">
          <a:blip r:embed="rId3"/>
          <a:srcRect l="15039" r="579" b="-1"/>
          <a:stretch/>
        </p:blipFill>
        <p:spPr>
          <a:xfrm>
            <a:off x="3883089" y="3537621"/>
            <a:ext cx="4245117" cy="3320378"/>
          </a:xfrm>
          <a:prstGeom prst="rect">
            <a:avLst/>
          </a:prstGeom>
        </p:spPr>
      </p:pic>
      <p:pic>
        <p:nvPicPr>
          <p:cNvPr id="7" name="Picture 7" descr="A picture containing table, person, boy, child&#10;&#10;Description automatically generated">
            <a:extLst>
              <a:ext uri="{FF2B5EF4-FFF2-40B4-BE49-F238E27FC236}">
                <a16:creationId xmlns:a16="http://schemas.microsoft.com/office/drawing/2014/main" id="{F48473CF-1E90-4805-A079-4FC3A8D075C7}"/>
              </a:ext>
            </a:extLst>
          </p:cNvPr>
          <p:cNvPicPr>
            <a:picLocks noChangeAspect="1"/>
          </p:cNvPicPr>
          <p:nvPr/>
        </p:nvPicPr>
        <p:blipFill rotWithShape="1">
          <a:blip r:embed="rId4"/>
          <a:srcRect l="19297" r="6221" b="-2"/>
          <a:stretch/>
        </p:blipFill>
        <p:spPr>
          <a:xfrm>
            <a:off x="1022" y="3895098"/>
            <a:ext cx="3880956" cy="2891016"/>
          </a:xfrm>
          <a:prstGeom prst="rect">
            <a:avLst/>
          </a:prstGeom>
        </p:spPr>
      </p:pic>
      <p:pic>
        <p:nvPicPr>
          <p:cNvPr id="2" name="Picture 2" descr="A group of people sitting at a table&#10;&#10;Description automatically generated">
            <a:extLst>
              <a:ext uri="{FF2B5EF4-FFF2-40B4-BE49-F238E27FC236}">
                <a16:creationId xmlns:a16="http://schemas.microsoft.com/office/drawing/2014/main" id="{D95FC437-C587-4243-8B5A-46D7CE1F72DB}"/>
              </a:ext>
            </a:extLst>
          </p:cNvPr>
          <p:cNvPicPr>
            <a:picLocks noChangeAspect="1"/>
          </p:cNvPicPr>
          <p:nvPr/>
        </p:nvPicPr>
        <p:blipFill rotWithShape="1">
          <a:blip r:embed="rId5"/>
          <a:srcRect r="13679" b="-2"/>
          <a:stretch/>
        </p:blipFill>
        <p:spPr>
          <a:xfrm>
            <a:off x="2" y="-1369"/>
            <a:ext cx="614082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4" name="Picture 4" descr="A person in a room&#10;&#10;Description automatically generated">
            <a:extLst>
              <a:ext uri="{FF2B5EF4-FFF2-40B4-BE49-F238E27FC236}">
                <a16:creationId xmlns:a16="http://schemas.microsoft.com/office/drawing/2014/main" id="{B2FF5AF7-8465-4261-B8E2-157F541A432D}"/>
              </a:ext>
            </a:extLst>
          </p:cNvPr>
          <p:cNvPicPr>
            <a:picLocks noChangeAspect="1"/>
          </p:cNvPicPr>
          <p:nvPr/>
        </p:nvPicPr>
        <p:blipFill rotWithShape="1">
          <a:blip r:embed="rId6"/>
          <a:srcRect l="28541" r="-2" b="-2"/>
          <a:stretch/>
        </p:blipFill>
        <p:spPr>
          <a:xfrm>
            <a:off x="7946791" y="3537620"/>
            <a:ext cx="4245210" cy="3320380"/>
          </a:xfrm>
          <a:prstGeom prst="rect">
            <a:avLst/>
          </a:prstGeom>
        </p:spPr>
      </p:pic>
      <p:sp>
        <p:nvSpPr>
          <p:cNvPr id="8" name="TextBox 7">
            <a:extLst>
              <a:ext uri="{FF2B5EF4-FFF2-40B4-BE49-F238E27FC236}">
                <a16:creationId xmlns:a16="http://schemas.microsoft.com/office/drawing/2014/main" id="{8AF3686A-3BEC-491A-8121-AC8BE7A91D5E}"/>
              </a:ext>
            </a:extLst>
          </p:cNvPr>
          <p:cNvSpPr txBox="1"/>
          <p:nvPr/>
        </p:nvSpPr>
        <p:spPr>
          <a:xfrm>
            <a:off x="1759620" y="1982236"/>
            <a:ext cx="8763529" cy="2646878"/>
          </a:xfrm>
          <a:prstGeom prst="rect">
            <a:avLst/>
          </a:prstGeom>
          <a:solidFill>
            <a:schemeClr val="bg2">
              <a:lumMod val="75000"/>
              <a:lumOff val="2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400" b="1">
                <a:solidFill>
                  <a:schemeClr val="accent3">
                    <a:lumMod val="60000"/>
                    <a:lumOff val="40000"/>
                  </a:schemeClr>
                </a:solidFill>
              </a:rPr>
              <a:t>STEP EIGHT:</a:t>
            </a:r>
            <a:r>
              <a:rPr lang="en-US" sz="3400" b="1">
                <a:solidFill>
                  <a:schemeClr val="accent3">
                    <a:lumMod val="60000"/>
                    <a:lumOff val="40000"/>
                  </a:schemeClr>
                </a:solidFill>
                <a:cs typeface="Arial"/>
              </a:rPr>
              <a:t> </a:t>
            </a:r>
            <a:r>
              <a:rPr lang="en-US" sz="3400" b="1">
                <a:solidFill>
                  <a:schemeClr val="accent3">
                    <a:lumMod val="60000"/>
                    <a:lumOff val="40000"/>
                  </a:schemeClr>
                </a:solidFill>
              </a:rPr>
              <a:t>Monitoring</a:t>
            </a:r>
            <a:endParaRPr lang="en-US" sz="3400" b="1">
              <a:solidFill>
                <a:schemeClr val="accent3">
                  <a:lumMod val="60000"/>
                  <a:lumOff val="40000"/>
                </a:schemeClr>
              </a:solidFill>
              <a:cs typeface="Arial" panose="020B0604020202020204"/>
            </a:endParaRPr>
          </a:p>
          <a:p>
            <a:pPr marL="342900" indent="-342900">
              <a:buFont typeface="Wingdings"/>
              <a:buChar char="§"/>
            </a:pPr>
            <a:r>
              <a:rPr lang="en-US" sz="2200">
                <a:solidFill>
                  <a:schemeClr val="accent3">
                    <a:lumMod val="60000"/>
                    <a:lumOff val="40000"/>
                  </a:schemeClr>
                </a:solidFill>
                <a:cs typeface="Arial" panose="020B0604020202020204"/>
              </a:rPr>
              <a:t>We will maintain contact and be available to model how to use the recommended strategies/tools virtually to support adult/child dyad.</a:t>
            </a:r>
          </a:p>
          <a:p>
            <a:pPr marL="342900" indent="-342900">
              <a:buFont typeface="Wingdings"/>
              <a:buChar char="§"/>
            </a:pPr>
            <a:r>
              <a:rPr lang="en-US" sz="2200">
                <a:solidFill>
                  <a:schemeClr val="accent3">
                    <a:lumMod val="60000"/>
                    <a:lumOff val="40000"/>
                  </a:schemeClr>
                </a:solidFill>
                <a:cs typeface="Arial" panose="020B0604020202020204"/>
              </a:rPr>
              <a:t>We will help the educators and Center Directors as they build supports and skill capacity into their program.</a:t>
            </a:r>
          </a:p>
          <a:p>
            <a:pPr marL="342900" indent="-342900">
              <a:buFont typeface="Wingdings"/>
              <a:buChar char="§"/>
            </a:pPr>
            <a:r>
              <a:rPr lang="en-US" sz="2200">
                <a:solidFill>
                  <a:schemeClr val="accent3">
                    <a:lumMod val="60000"/>
                    <a:lumOff val="40000"/>
                  </a:schemeClr>
                </a:solidFill>
                <a:cs typeface="Arial" panose="020B0604020202020204"/>
              </a:rPr>
              <a:t>The average course  of consultation services is 3-6 months, though more time may be requested based on need.</a:t>
            </a:r>
            <a:endParaRPr lang="en-US"/>
          </a:p>
        </p:txBody>
      </p:sp>
    </p:spTree>
    <p:extLst>
      <p:ext uri="{BB962C8B-B14F-4D97-AF65-F5344CB8AC3E}">
        <p14:creationId xmlns:p14="http://schemas.microsoft.com/office/powerpoint/2010/main" val="388716297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29860" y="2072535"/>
            <a:ext cx="4145639" cy="2408129"/>
          </a:xfrm>
          <a:prstGeom prst="rect">
            <a:avLst/>
          </a:prstGeom>
        </p:spPr>
      </p:pic>
      <p:sp>
        <p:nvSpPr>
          <p:cNvPr id="3" name="Rectangle 2"/>
          <p:cNvSpPr/>
          <p:nvPr/>
        </p:nvSpPr>
        <p:spPr>
          <a:xfrm>
            <a:off x="1636139" y="726912"/>
            <a:ext cx="2993127" cy="615553"/>
          </a:xfrm>
          <a:prstGeom prst="rect">
            <a:avLst/>
          </a:prstGeom>
        </p:spPr>
        <p:txBody>
          <a:bodyPr wrap="none">
            <a:spAutoFit/>
          </a:bodyPr>
          <a:lstStyle/>
          <a:p>
            <a:r>
              <a:rPr lang="en-US" sz="3400" b="1"/>
              <a:t>QUESTIONS?</a:t>
            </a:r>
          </a:p>
        </p:txBody>
      </p:sp>
      <p:sp>
        <p:nvSpPr>
          <p:cNvPr id="6" name="Rectangle 5"/>
          <p:cNvSpPr/>
          <p:nvPr/>
        </p:nvSpPr>
        <p:spPr>
          <a:xfrm>
            <a:off x="7739545" y="5331934"/>
            <a:ext cx="2800767" cy="615553"/>
          </a:xfrm>
          <a:prstGeom prst="rect">
            <a:avLst/>
          </a:prstGeom>
        </p:spPr>
        <p:txBody>
          <a:bodyPr wrap="none">
            <a:spAutoFit/>
          </a:bodyPr>
          <a:lstStyle/>
          <a:p>
            <a:r>
              <a:rPr lang="en-US" sz="3400" b="1"/>
              <a:t>Thank you!!!</a:t>
            </a:r>
          </a:p>
        </p:txBody>
      </p:sp>
      <p:sp>
        <p:nvSpPr>
          <p:cNvPr id="5" name="TextBox 4"/>
          <p:cNvSpPr txBox="1"/>
          <p:nvPr/>
        </p:nvSpPr>
        <p:spPr>
          <a:xfrm>
            <a:off x="1240934" y="6324494"/>
            <a:ext cx="10373193" cy="369332"/>
          </a:xfrm>
          <a:prstGeom prst="rect">
            <a:avLst/>
          </a:prstGeom>
          <a:noFill/>
        </p:spPr>
        <p:txBody>
          <a:bodyPr wrap="square" rtlCol="0">
            <a:spAutoFit/>
          </a:bodyPr>
          <a:lstStyle/>
          <a:p>
            <a:r>
              <a:rPr lang="en-US">
                <a:solidFill>
                  <a:schemeClr val="accent3">
                    <a:lumMod val="60000"/>
                    <a:lumOff val="40000"/>
                  </a:schemeClr>
                </a:solidFill>
              </a:rPr>
              <a:t>Contact Stacey Gay, Program Director, Early Childhood Training &amp; Consultation @ sgay@jri.org</a:t>
            </a:r>
          </a:p>
        </p:txBody>
      </p:sp>
    </p:spTree>
    <p:extLst>
      <p:ext uri="{BB962C8B-B14F-4D97-AF65-F5344CB8AC3E}">
        <p14:creationId xmlns:p14="http://schemas.microsoft.com/office/powerpoint/2010/main" val="80698714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21C83-6F7B-494B-94E8-D8C1D2ADF553}"/>
              </a:ext>
            </a:extLst>
          </p:cNvPr>
          <p:cNvSpPr>
            <a:spLocks noGrp="1"/>
          </p:cNvSpPr>
          <p:nvPr>
            <p:ph type="title" idx="4294967295"/>
          </p:nvPr>
        </p:nvSpPr>
        <p:spPr>
          <a:xfrm>
            <a:off x="1189050" y="203686"/>
            <a:ext cx="9590088" cy="1452563"/>
          </a:xfrm>
        </p:spPr>
        <p:txBody>
          <a:bodyPr vert="horz" lIns="91440" tIns="45720" rIns="91440" bIns="45720" rtlCol="0" anchor="ctr">
            <a:normAutofit/>
          </a:bodyPr>
          <a:lstStyle/>
          <a:p>
            <a:pPr algn="l"/>
            <a:r>
              <a:rPr lang="en-US" b="1" u="sng"/>
              <a:t>IS YOUR CHILD CARE PROGRAM IN NEED OF SUPPORT?</a:t>
            </a:r>
          </a:p>
        </p:txBody>
      </p:sp>
      <p:sp>
        <p:nvSpPr>
          <p:cNvPr id="76" name="TextBox 75">
            <a:extLst>
              <a:ext uri="{FF2B5EF4-FFF2-40B4-BE49-F238E27FC236}">
                <a16:creationId xmlns:a16="http://schemas.microsoft.com/office/drawing/2014/main" id="{929C3104-05E5-41EF-9FB1-F64F85C20B79}"/>
              </a:ext>
            </a:extLst>
          </p:cNvPr>
          <p:cNvSpPr txBox="1"/>
          <p:nvPr/>
        </p:nvSpPr>
        <p:spPr>
          <a:xfrm>
            <a:off x="1189050" y="1450239"/>
            <a:ext cx="10063668"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a:buChar char="§"/>
            </a:pPr>
            <a:r>
              <a:rPr lang="en-US" sz="3200">
                <a:solidFill>
                  <a:schemeClr val="accent3"/>
                </a:solidFill>
              </a:rPr>
              <a:t>Are</a:t>
            </a:r>
            <a:r>
              <a:rPr lang="en-US" sz="3200">
                <a:solidFill>
                  <a:schemeClr val="accent3"/>
                </a:solidFill>
                <a:ea typeface="+mn-lt"/>
                <a:cs typeface="+mn-lt"/>
              </a:rPr>
              <a:t> your educators feeling worried/anxious?</a:t>
            </a:r>
          </a:p>
          <a:p>
            <a:pPr marL="457200" indent="-457200">
              <a:buFont typeface="Wingdings"/>
              <a:buChar char="§"/>
            </a:pPr>
            <a:r>
              <a:rPr lang="en-US" sz="3200">
                <a:solidFill>
                  <a:schemeClr val="accent3"/>
                </a:solidFill>
                <a:ea typeface="+mn-lt"/>
                <a:cs typeface="+mn-lt"/>
              </a:rPr>
              <a:t>Are there children who are displaying behaviors that challenge or are in need of social/emotional support? </a:t>
            </a:r>
          </a:p>
          <a:p>
            <a:pPr marL="457200" indent="-457200">
              <a:buFont typeface="Wingdings"/>
              <a:buChar char="§"/>
            </a:pPr>
            <a:r>
              <a:rPr lang="en-US" sz="3200">
                <a:solidFill>
                  <a:schemeClr val="accent3"/>
                </a:solidFill>
                <a:ea typeface="+mn-lt"/>
                <a:cs typeface="+mn-lt"/>
              </a:rPr>
              <a:t>Are there children at risk of suspension or expulsion?</a:t>
            </a:r>
          </a:p>
          <a:p>
            <a:pPr algn="ctr"/>
            <a:r>
              <a:rPr lang="en-US" sz="3200">
                <a:ea typeface="+mn-lt"/>
                <a:cs typeface="+mn-lt"/>
              </a:rPr>
              <a:t>  </a:t>
            </a:r>
            <a:br>
              <a:rPr lang="en-US" sz="3200">
                <a:ea typeface="+mn-lt"/>
                <a:cs typeface="+mn-lt"/>
              </a:rPr>
            </a:br>
            <a:r>
              <a:rPr lang="en-US" sz="3200">
                <a:ea typeface="+mn-lt"/>
                <a:cs typeface="+mn-lt"/>
              </a:rPr>
              <a:t>If so, submit a referral to the Early Childhood Training &amp; Consultation Program at JRI so that we can provide support to you and your program. </a:t>
            </a:r>
          </a:p>
          <a:p>
            <a:pPr algn="ctr"/>
            <a:endParaRPr lang="en-US" sz="2000">
              <a:ea typeface="+mn-lt"/>
              <a:cs typeface="+mn-lt"/>
            </a:endParaRPr>
          </a:p>
        </p:txBody>
      </p:sp>
    </p:spTree>
    <p:extLst>
      <p:ext uri="{BB962C8B-B14F-4D97-AF65-F5344CB8AC3E}">
        <p14:creationId xmlns:p14="http://schemas.microsoft.com/office/powerpoint/2010/main" val="393410419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4052" y="2013971"/>
            <a:ext cx="2664361" cy="1903241"/>
          </a:xfrm>
        </p:spPr>
        <p:txBody>
          <a:bodyPr>
            <a:noAutofit/>
          </a:bodyPr>
          <a:lstStyle/>
          <a:p>
            <a:r>
              <a:rPr lang="en-US" sz="3200"/>
              <a:t>Early Childhood Mental Health Consultation</a:t>
            </a:r>
            <a:br>
              <a:rPr lang="en-US" sz="3200"/>
            </a:br>
            <a:r>
              <a:rPr lang="en-US" sz="3200"/>
              <a:t>(ECMHC)</a:t>
            </a:r>
          </a:p>
        </p:txBody>
      </p:sp>
      <p:sp>
        <p:nvSpPr>
          <p:cNvPr id="3" name="Subtitle 2"/>
          <p:cNvSpPr>
            <a:spLocks noGrp="1"/>
          </p:cNvSpPr>
          <p:nvPr>
            <p:ph idx="1"/>
          </p:nvPr>
        </p:nvSpPr>
        <p:spPr>
          <a:xfrm>
            <a:off x="5134221" y="343528"/>
            <a:ext cx="5446278" cy="5244126"/>
          </a:xfrm>
        </p:spPr>
        <p:txBody>
          <a:bodyPr>
            <a:normAutofit fontScale="77500" lnSpcReduction="20000"/>
          </a:bodyPr>
          <a:lstStyle/>
          <a:p>
            <a:r>
              <a:rPr lang="en-US" sz="3400">
                <a:ea typeface="+mn-lt"/>
                <a:cs typeface="+mn-lt"/>
              </a:rPr>
              <a:t>Our program covers Region 5, including 69 cities and towns in Southeastern Massachusetts, the Cape &amp; the Islands.</a:t>
            </a:r>
            <a:endParaRPr lang="en-US" sz="3400">
              <a:cs typeface="Arial"/>
            </a:endParaRPr>
          </a:p>
          <a:p>
            <a:r>
              <a:rPr lang="en-US" sz="3400">
                <a:cs typeface="Arial"/>
              </a:rPr>
              <a:t>This ECMHC program is grant funded by the Department of Early Education and Care. </a:t>
            </a:r>
          </a:p>
          <a:p>
            <a:r>
              <a:rPr lang="en-US" sz="3400">
                <a:cs typeface="Arial"/>
              </a:rPr>
              <a:t>There is no charge for the service.</a:t>
            </a:r>
          </a:p>
        </p:txBody>
      </p:sp>
      <p:pic>
        <p:nvPicPr>
          <p:cNvPr id="6" name="Picture 5"/>
          <p:cNvPicPr>
            <a:picLocks noChangeAspect="1"/>
          </p:cNvPicPr>
          <p:nvPr/>
        </p:nvPicPr>
        <p:blipFill rotWithShape="1">
          <a:blip r:embed="rId2"/>
          <a:srcRect l="56797" t="36836" r="-538" b="435"/>
          <a:stretch/>
        </p:blipFill>
        <p:spPr>
          <a:xfrm>
            <a:off x="1914052" y="4353312"/>
            <a:ext cx="2291111" cy="2040653"/>
          </a:xfrm>
          <a:prstGeom prst="rect">
            <a:avLst/>
          </a:prstGeom>
        </p:spPr>
      </p:pic>
      <p:pic>
        <p:nvPicPr>
          <p:cNvPr id="8" name="Picture 7"/>
          <p:cNvPicPr>
            <a:picLocks noChangeAspect="1"/>
          </p:cNvPicPr>
          <p:nvPr/>
        </p:nvPicPr>
        <p:blipFill rotWithShape="1">
          <a:blip r:embed="rId3"/>
          <a:srcRect l="23796" r="23138"/>
          <a:stretch/>
        </p:blipFill>
        <p:spPr>
          <a:xfrm>
            <a:off x="6429490" y="5525938"/>
            <a:ext cx="2855741" cy="847725"/>
          </a:xfrm>
          <a:prstGeom prst="rect">
            <a:avLst/>
          </a:prstGeom>
        </p:spPr>
      </p:pic>
    </p:spTree>
    <p:extLst>
      <p:ext uri="{BB962C8B-B14F-4D97-AF65-F5344CB8AC3E}">
        <p14:creationId xmlns:p14="http://schemas.microsoft.com/office/powerpoint/2010/main" val="311130861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6377" y="767715"/>
            <a:ext cx="8539634" cy="1077229"/>
          </a:xfrm>
        </p:spPr>
        <p:txBody>
          <a:bodyPr>
            <a:noAutofit/>
          </a:bodyPr>
          <a:lstStyle/>
          <a:p>
            <a:r>
              <a:rPr lang="en-US" b="1">
                <a:solidFill>
                  <a:schemeClr val="accent3"/>
                </a:solidFill>
              </a:rPr>
              <a:t>EARLY CHILDHOOD MENTAL HEALTH CONSULTATION (ECMHC)</a:t>
            </a:r>
          </a:p>
        </p:txBody>
      </p:sp>
      <p:sp>
        <p:nvSpPr>
          <p:cNvPr id="3" name="Text Placeholder 2"/>
          <p:cNvSpPr>
            <a:spLocks noGrp="1"/>
          </p:cNvSpPr>
          <p:nvPr>
            <p:ph type="body" idx="4294967295"/>
          </p:nvPr>
        </p:nvSpPr>
        <p:spPr>
          <a:xfrm>
            <a:off x="1251374" y="1683579"/>
            <a:ext cx="10044112" cy="4387850"/>
          </a:xfrm>
        </p:spPr>
        <p:txBody>
          <a:bodyPr>
            <a:noAutofit/>
          </a:bodyPr>
          <a:lstStyle/>
          <a:p>
            <a:r>
              <a:rPr lang="en-US" sz="1900" i="1">
                <a:ea typeface="+mn-lt"/>
                <a:cs typeface="+mn-lt"/>
              </a:rPr>
              <a:t>The Early Childhood Training and Consultation (ECTC) program is comprised of a multi-disciplinary team of early childhood, mental health, and education professionals who partner with childcare programs and families to support the healthy development of young children, particularly those who are emotionally, behaviorally or developmentally at-risk.</a:t>
            </a:r>
          </a:p>
          <a:p>
            <a:r>
              <a:rPr lang="en-US" sz="1900" i="1">
                <a:ea typeface="+mn-lt"/>
                <a:cs typeface="+mn-lt"/>
              </a:rPr>
              <a:t>Early Childhood Mental Health Consultants form collaborative relationships with educators and families to work together to build the capacity of the early childhood staff to address and/or prevent challenging behaviors and foster social-emotional development. Consultants will help support the program to work with families to ensure continuity to build social emotional skills at the program and at the home for the child.</a:t>
            </a:r>
          </a:p>
          <a:p>
            <a:r>
              <a:rPr lang="en-US" sz="1900" i="1">
                <a:ea typeface="+mn-lt"/>
                <a:cs typeface="+mn-lt"/>
              </a:rPr>
              <a:t>Consultants work alongside educators in their classroom setting to share strategies and model evidence-based interventions, facilitate referrals as needed and promote a deeper understanding of the factors that effect children’s social-emotional development. </a:t>
            </a:r>
          </a:p>
        </p:txBody>
      </p:sp>
    </p:spTree>
    <p:extLst>
      <p:ext uri="{BB962C8B-B14F-4D97-AF65-F5344CB8AC3E}">
        <p14:creationId xmlns:p14="http://schemas.microsoft.com/office/powerpoint/2010/main" val="259911379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D31B72-ACBC-4164-83CB-A3B114CF265C}"/>
              </a:ext>
            </a:extLst>
          </p:cNvPr>
          <p:cNvSpPr>
            <a:spLocks noGrp="1"/>
          </p:cNvSpPr>
          <p:nvPr>
            <p:ph type="title" idx="4294967295"/>
          </p:nvPr>
        </p:nvSpPr>
        <p:spPr>
          <a:xfrm>
            <a:off x="1753312" y="526116"/>
            <a:ext cx="3427413" cy="709612"/>
          </a:xfrm>
        </p:spPr>
        <p:txBody>
          <a:bodyPr>
            <a:normAutofit/>
          </a:bodyPr>
          <a:lstStyle/>
          <a:p>
            <a:r>
              <a:rPr lang="en-US" sz="3100" b="1">
                <a:cs typeface="Arial"/>
              </a:rPr>
              <a:t>THE PROCESS</a:t>
            </a:r>
            <a:endParaRPr lang="en-US" sz="3100" b="1"/>
          </a:p>
        </p:txBody>
      </p:sp>
      <p:sp>
        <p:nvSpPr>
          <p:cNvPr id="10" name="TextBox 9">
            <a:extLst>
              <a:ext uri="{FF2B5EF4-FFF2-40B4-BE49-F238E27FC236}">
                <a16:creationId xmlns:a16="http://schemas.microsoft.com/office/drawing/2014/main" id="{6E4C7086-A70E-462E-BF34-4972D9CC58B0}"/>
              </a:ext>
            </a:extLst>
          </p:cNvPr>
          <p:cNvSpPr txBox="1"/>
          <p:nvPr/>
        </p:nvSpPr>
        <p:spPr>
          <a:xfrm>
            <a:off x="1017118" y="4889023"/>
            <a:ext cx="48998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Arial"/>
              </a:rPr>
              <a:t>JRI's Early Childhood Training &amp; Consultation Team</a:t>
            </a:r>
            <a:endParaRPr lang="en-US"/>
          </a:p>
        </p:txBody>
      </p:sp>
      <p:sp>
        <p:nvSpPr>
          <p:cNvPr id="9" name="TextBox 8">
            <a:extLst>
              <a:ext uri="{FF2B5EF4-FFF2-40B4-BE49-F238E27FC236}">
                <a16:creationId xmlns:a16="http://schemas.microsoft.com/office/drawing/2014/main" id="{B5770B29-6D0F-4DD6-9664-428931290D53}"/>
              </a:ext>
            </a:extLst>
          </p:cNvPr>
          <p:cNvSpPr txBox="1"/>
          <p:nvPr/>
        </p:nvSpPr>
        <p:spPr>
          <a:xfrm>
            <a:off x="9529313" y="684940"/>
            <a:ext cx="1426234" cy="608302"/>
          </a:xfrm>
          <a:prstGeom prst="rect">
            <a:avLst/>
          </a:prstGeom>
          <a:noFill/>
        </p:spPr>
        <p:txBody>
          <a:bodyPr wrap="square" rtlCol="0">
            <a:spAutoFit/>
          </a:bodyPr>
          <a:lstStyle/>
          <a:p>
            <a:endParaRPr lang="en-US"/>
          </a:p>
        </p:txBody>
      </p:sp>
      <p:graphicFrame>
        <p:nvGraphicFramePr>
          <p:cNvPr id="12" name="Diagram 11">
            <a:extLst>
              <a:ext uri="{FF2B5EF4-FFF2-40B4-BE49-F238E27FC236}">
                <a16:creationId xmlns:a16="http://schemas.microsoft.com/office/drawing/2014/main" id="{98902AD4-3737-4E8D-BEE7-3C98DDCAE377}"/>
              </a:ext>
            </a:extLst>
          </p:cNvPr>
          <p:cNvGraphicFramePr/>
          <p:nvPr>
            <p:extLst>
              <p:ext uri="{D42A27DB-BD31-4B8C-83A1-F6EECF244321}">
                <p14:modId xmlns:p14="http://schemas.microsoft.com/office/powerpoint/2010/main" val="3872677493"/>
              </p:ext>
            </p:extLst>
          </p:nvPr>
        </p:nvGraphicFramePr>
        <p:xfrm>
          <a:off x="5995997" y="684943"/>
          <a:ext cx="4741652" cy="5162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72229EAA-DAFF-4692-A413-9C3830C609BD}"/>
              </a:ext>
            </a:extLst>
          </p:cNvPr>
          <p:cNvSpPr txBox="1"/>
          <p:nvPr/>
        </p:nvSpPr>
        <p:spPr>
          <a:xfrm>
            <a:off x="9922933" y="4893944"/>
            <a:ext cx="1426233" cy="646331"/>
          </a:xfrm>
          <a:prstGeom prst="rect">
            <a:avLst/>
          </a:prstGeom>
          <a:gradFill flip="none" rotWithShape="1">
            <a:gsLst>
              <a:gs pos="0">
                <a:schemeClr val="accent6">
                  <a:lumMod val="75000"/>
                </a:schemeClr>
              </a:gs>
              <a:gs pos="48000">
                <a:schemeClr val="accent6">
                  <a:lumMod val="97000"/>
                  <a:lumOff val="3000"/>
                </a:schemeClr>
              </a:gs>
              <a:gs pos="100000">
                <a:schemeClr val="accent6">
                  <a:lumMod val="60000"/>
                  <a:lumOff val="40000"/>
                </a:schemeClr>
              </a:gs>
            </a:gsLst>
            <a:lin ang="16200000" scaled="1"/>
            <a:tileRect/>
          </a:gradFill>
          <a:ln>
            <a:solidFill>
              <a:srgbClr val="00B0F0"/>
            </a:solidFill>
          </a:ln>
          <a:effectLst>
            <a:glow rad="139700">
              <a:schemeClr val="accent3">
                <a:satMod val="175000"/>
                <a:alpha val="40000"/>
              </a:schemeClr>
            </a:glo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200"/>
              <a:t>Who? </a:t>
            </a:r>
          </a:p>
          <a:p>
            <a:pPr algn="ctr"/>
            <a:r>
              <a:rPr lang="en-US" sz="1200"/>
              <a:t>Educators &amp; Program </a:t>
            </a:r>
            <a:r>
              <a:rPr lang="en-US" sz="1200">
                <a:ln w="0"/>
                <a:solidFill>
                  <a:schemeClr val="tx1"/>
                </a:solidFill>
                <a:effectLst>
                  <a:outerShdw blurRad="38100" dist="19050" dir="2700000" algn="tl" rotWithShape="0">
                    <a:schemeClr val="dk1">
                      <a:alpha val="40000"/>
                    </a:schemeClr>
                  </a:outerShdw>
                </a:effectLst>
              </a:rPr>
              <a:t>Staff</a:t>
            </a:r>
            <a:endParaRPr lang="en-US" sz="1200"/>
          </a:p>
        </p:txBody>
      </p:sp>
      <p:sp>
        <p:nvSpPr>
          <p:cNvPr id="14" name="TextBox 13">
            <a:extLst>
              <a:ext uri="{FF2B5EF4-FFF2-40B4-BE49-F238E27FC236}">
                <a16:creationId xmlns:a16="http://schemas.microsoft.com/office/drawing/2014/main" id="{B14D5F8C-60E9-4AFA-ACD3-B8BA2E4E4C73}"/>
              </a:ext>
            </a:extLst>
          </p:cNvPr>
          <p:cNvSpPr txBox="1"/>
          <p:nvPr/>
        </p:nvSpPr>
        <p:spPr>
          <a:xfrm>
            <a:off x="9685864" y="2491681"/>
            <a:ext cx="1632630" cy="830997"/>
          </a:xfrm>
          <a:prstGeom prst="rect">
            <a:avLst/>
          </a:prstGeom>
          <a:gradFill flip="none" rotWithShape="1">
            <a:gsLst>
              <a:gs pos="0">
                <a:schemeClr val="accent6">
                  <a:lumMod val="75000"/>
                </a:schemeClr>
              </a:gs>
              <a:gs pos="48000">
                <a:schemeClr val="accent1">
                  <a:lumMod val="97000"/>
                  <a:lumOff val="3000"/>
                </a:schemeClr>
              </a:gs>
              <a:gs pos="100000">
                <a:schemeClr val="accent1">
                  <a:lumMod val="60000"/>
                  <a:lumOff val="40000"/>
                </a:schemeClr>
              </a:gs>
            </a:gsLst>
            <a:lin ang="16200000" scaled="1"/>
            <a:tileRect/>
          </a:gradFill>
          <a:ln>
            <a:solidFill>
              <a:schemeClr val="accent1"/>
            </a:solidFill>
          </a:ln>
          <a:effectLst>
            <a:glow rad="139700">
              <a:schemeClr val="accent2">
                <a:satMod val="175000"/>
                <a:alpha val="40000"/>
              </a:schemeClr>
            </a:glo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200"/>
              <a:t>Who? </a:t>
            </a:r>
          </a:p>
          <a:p>
            <a:pPr algn="ctr"/>
            <a:r>
              <a:rPr lang="en-US" sz="1200"/>
              <a:t>Educators, </a:t>
            </a:r>
          </a:p>
          <a:p>
            <a:pPr algn="ctr"/>
            <a:r>
              <a:rPr lang="en-US" sz="1200"/>
              <a:t>Program Staff &amp; Parents/Caregiver</a:t>
            </a:r>
          </a:p>
        </p:txBody>
      </p:sp>
      <p:sp>
        <p:nvSpPr>
          <p:cNvPr id="15" name="TextBox 14">
            <a:extLst>
              <a:ext uri="{FF2B5EF4-FFF2-40B4-BE49-F238E27FC236}">
                <a16:creationId xmlns:a16="http://schemas.microsoft.com/office/drawing/2014/main" id="{6BDBE544-ACE5-4C06-B29F-F9B2C4E0A464}"/>
              </a:ext>
            </a:extLst>
          </p:cNvPr>
          <p:cNvSpPr txBox="1"/>
          <p:nvPr/>
        </p:nvSpPr>
        <p:spPr>
          <a:xfrm>
            <a:off x="9064966" y="1327106"/>
            <a:ext cx="1535288" cy="461665"/>
          </a:xfrm>
          <a:prstGeom prst="rect">
            <a:avLst/>
          </a:prstGeom>
          <a:solidFill>
            <a:schemeClr val="accent4"/>
          </a:solidFill>
          <a:ln>
            <a:solidFill>
              <a:schemeClr val="accent4"/>
            </a:solidFill>
          </a:ln>
          <a:effectLst>
            <a:glow rad="63500">
              <a:schemeClr val="accent4">
                <a:satMod val="175000"/>
                <a:alpha val="40000"/>
              </a:schemeClr>
            </a:glo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200"/>
              <a:t>Who? </a:t>
            </a:r>
          </a:p>
          <a:p>
            <a:pPr algn="ctr"/>
            <a:r>
              <a:rPr lang="en-US" sz="1200"/>
              <a:t>Parents/Caregiver</a:t>
            </a:r>
          </a:p>
        </p:txBody>
      </p:sp>
      <p:sp>
        <p:nvSpPr>
          <p:cNvPr id="16" name="TextBox 15">
            <a:extLst>
              <a:ext uri="{FF2B5EF4-FFF2-40B4-BE49-F238E27FC236}">
                <a16:creationId xmlns:a16="http://schemas.microsoft.com/office/drawing/2014/main" id="{AD10E7A3-FEBC-4CBC-9679-3E6B209C6D9D}"/>
              </a:ext>
            </a:extLst>
          </p:cNvPr>
          <p:cNvSpPr txBox="1"/>
          <p:nvPr/>
        </p:nvSpPr>
        <p:spPr>
          <a:xfrm>
            <a:off x="6504163" y="6055520"/>
            <a:ext cx="3759186" cy="646331"/>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chemeClr val="accent5">
                <a:lumMod val="60000"/>
                <a:lumOff val="40000"/>
              </a:schemeClr>
            </a:solidFill>
          </a:ln>
          <a:effectLst>
            <a:glow rad="228600">
              <a:schemeClr val="accent5">
                <a:satMod val="175000"/>
                <a:alpha val="40000"/>
              </a:schemeClr>
            </a:glo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a:t>What is Early Childhood </a:t>
            </a:r>
          </a:p>
          <a:p>
            <a:pPr algn="ctr"/>
            <a:r>
              <a:rPr lang="en-US"/>
              <a:t>Mental Health Consultation?</a:t>
            </a:r>
          </a:p>
        </p:txBody>
      </p:sp>
      <p:cxnSp>
        <p:nvCxnSpPr>
          <p:cNvPr id="18" name="Straight Connector 17">
            <a:extLst>
              <a:ext uri="{FF2B5EF4-FFF2-40B4-BE49-F238E27FC236}">
                <a16:creationId xmlns:a16="http://schemas.microsoft.com/office/drawing/2014/main" id="{3431CE72-A93F-4478-82B2-F20BBE62E4F5}"/>
              </a:ext>
            </a:extLst>
          </p:cNvPr>
          <p:cNvCxnSpPr>
            <a:cxnSpLocks/>
            <a:stCxn id="15" idx="1"/>
          </p:cNvCxnSpPr>
          <p:nvPr/>
        </p:nvCxnSpPr>
        <p:spPr>
          <a:xfrm flipH="1">
            <a:off x="8794044" y="1557939"/>
            <a:ext cx="270922" cy="1128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524764C-CFF5-41BC-88A0-5D49D86688DA}"/>
              </a:ext>
            </a:extLst>
          </p:cNvPr>
          <p:cNvCxnSpPr>
            <a:cxnSpLocks/>
            <a:stCxn id="14" idx="1"/>
          </p:cNvCxnSpPr>
          <p:nvPr/>
        </p:nvCxnSpPr>
        <p:spPr>
          <a:xfrm flipH="1">
            <a:off x="9467966" y="2907180"/>
            <a:ext cx="217898" cy="80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AA7A608-5898-4A29-8D63-D526E325C3F4}"/>
              </a:ext>
            </a:extLst>
          </p:cNvPr>
          <p:cNvCxnSpPr>
            <a:cxnSpLocks/>
          </p:cNvCxnSpPr>
          <p:nvPr/>
        </p:nvCxnSpPr>
        <p:spPr>
          <a:xfrm flipH="1">
            <a:off x="9685864" y="5378960"/>
            <a:ext cx="338663" cy="1"/>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303557" y="1235728"/>
            <a:ext cx="4937760" cy="3291840"/>
          </a:xfrm>
          <a:prstGeom prst="rect">
            <a:avLst/>
          </a:prstGeom>
        </p:spPr>
      </p:pic>
    </p:spTree>
    <p:extLst>
      <p:ext uri="{BB962C8B-B14F-4D97-AF65-F5344CB8AC3E}">
        <p14:creationId xmlns:p14="http://schemas.microsoft.com/office/powerpoint/2010/main" val="148092428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BB2B9-ADC7-4464-BDA4-F39AACBD9804}"/>
              </a:ext>
            </a:extLst>
          </p:cNvPr>
          <p:cNvSpPr>
            <a:spLocks noGrp="1"/>
          </p:cNvSpPr>
          <p:nvPr>
            <p:ph type="title"/>
          </p:nvPr>
        </p:nvSpPr>
        <p:spPr>
          <a:xfrm>
            <a:off x="6532820" y="462858"/>
            <a:ext cx="4010226" cy="1077229"/>
          </a:xfrm>
        </p:spPr>
        <p:txBody>
          <a:bodyPr>
            <a:normAutofit/>
          </a:bodyPr>
          <a:lstStyle/>
          <a:p>
            <a:pPr algn="l"/>
            <a:r>
              <a:rPr lang="en-US" b="1">
                <a:cs typeface="Arial"/>
              </a:rPr>
              <a:t>STEP ONE:</a:t>
            </a:r>
            <a:br>
              <a:rPr lang="en-US" b="1">
                <a:cs typeface="Arial"/>
              </a:rPr>
            </a:br>
            <a:r>
              <a:rPr lang="en-US" b="1">
                <a:cs typeface="Arial"/>
              </a:rPr>
              <a:t>The Referral</a:t>
            </a:r>
          </a:p>
        </p:txBody>
      </p:sp>
      <p:sp>
        <p:nvSpPr>
          <p:cNvPr id="3" name="Content Placeholder 2">
            <a:extLst>
              <a:ext uri="{FF2B5EF4-FFF2-40B4-BE49-F238E27FC236}">
                <a16:creationId xmlns:a16="http://schemas.microsoft.com/office/drawing/2014/main" id="{E7B5DB63-985F-40A0-AF1E-1D79EC1B0EC5}"/>
              </a:ext>
            </a:extLst>
          </p:cNvPr>
          <p:cNvSpPr>
            <a:spLocks noGrp="1"/>
          </p:cNvSpPr>
          <p:nvPr>
            <p:ph idx="1"/>
          </p:nvPr>
        </p:nvSpPr>
        <p:spPr>
          <a:xfrm>
            <a:off x="3043219" y="1693971"/>
            <a:ext cx="8210936" cy="5016318"/>
          </a:xfrm>
        </p:spPr>
        <p:txBody>
          <a:bodyPr>
            <a:normAutofit fontScale="92500" lnSpcReduction="20000"/>
          </a:bodyPr>
          <a:lstStyle/>
          <a:p>
            <a:pPr marL="344170" indent="-344170">
              <a:lnSpc>
                <a:spcPct val="110000"/>
              </a:lnSpc>
            </a:pPr>
            <a:r>
              <a:rPr lang="en-US" sz="2400">
                <a:cs typeface="Arial"/>
              </a:rPr>
              <a:t>Please email FY26 Referral Form and Consent to Receive Services Forms to ECTC Program Director</a:t>
            </a:r>
            <a:r>
              <a:rPr lang="en-US" sz="2400">
                <a:solidFill>
                  <a:srgbClr val="FFFFFF"/>
                </a:solidFill>
                <a:cs typeface="Arial"/>
              </a:rPr>
              <a:t>, Stacey Gay- </a:t>
            </a:r>
            <a:r>
              <a:rPr lang="en-US" sz="2400">
                <a:solidFill>
                  <a:srgbClr val="0070C0"/>
                </a:solidFill>
                <a:cs typeface="Arial"/>
              </a:rPr>
              <a:t>Sgay@jri.org</a:t>
            </a:r>
            <a:r>
              <a:rPr lang="en-US" sz="2400">
                <a:cs typeface="Arial"/>
              </a:rPr>
              <a:t> and Early Childhood Coordinator, Lakia Small- </a:t>
            </a:r>
            <a:r>
              <a:rPr lang="en-US" sz="2400">
                <a:solidFill>
                  <a:srgbClr val="0070C0"/>
                </a:solidFill>
                <a:cs typeface="Arial"/>
              </a:rPr>
              <a:t>Lsmall@jri.org</a:t>
            </a:r>
            <a:r>
              <a:rPr lang="en-US" sz="2400">
                <a:cs typeface="Arial"/>
              </a:rPr>
              <a:t>.</a:t>
            </a:r>
          </a:p>
          <a:p>
            <a:pPr marL="344170" indent="-344170">
              <a:lnSpc>
                <a:spcPct val="110000"/>
              </a:lnSpc>
            </a:pPr>
            <a:r>
              <a:rPr lang="en-US" sz="2400">
                <a:cs typeface="Arial"/>
              </a:rPr>
              <a:t>Referrals can be for an individual child, a classroom or the program. Types of programs include: Center-Based Programs, Family Child Care Programs (FCCs), Public Preschool and Out of School Time Programs.</a:t>
            </a:r>
          </a:p>
          <a:p>
            <a:pPr marL="795020" lvl="1" indent="-337820">
              <a:lnSpc>
                <a:spcPct val="110000"/>
              </a:lnSpc>
            </a:pPr>
            <a:r>
              <a:rPr lang="en-US">
                <a:cs typeface="Arial"/>
              </a:rPr>
              <a:t>Referral Form and Consent to Receive Services Form can be found on the</a:t>
            </a:r>
            <a:r>
              <a:rPr lang="en-US" b="1">
                <a:cs typeface="Arial"/>
              </a:rPr>
              <a:t> JRI.org </a:t>
            </a:r>
            <a:r>
              <a:rPr lang="en-US">
                <a:cs typeface="Arial"/>
              </a:rPr>
              <a:t>website under SERVICES.</a:t>
            </a:r>
          </a:p>
          <a:p>
            <a:pPr marL="795020" lvl="1" indent="-337820">
              <a:lnSpc>
                <a:spcPct val="110000"/>
              </a:lnSpc>
            </a:pPr>
            <a:r>
              <a:rPr lang="en-US">
                <a:cs typeface="Arial"/>
              </a:rPr>
              <a:t>Then click on FOSTER CARE AND CHILDHOOD SERVICE</a:t>
            </a:r>
          </a:p>
          <a:p>
            <a:pPr marL="795020" lvl="1" indent="-337820">
              <a:lnSpc>
                <a:spcPct val="110000"/>
              </a:lnSpc>
            </a:pPr>
            <a:r>
              <a:rPr lang="en-US">
                <a:cs typeface="Arial"/>
              </a:rPr>
              <a:t>Then click on EARLY CHILDHOOD TRAINING &amp; CONSULTATION</a:t>
            </a:r>
          </a:p>
          <a:p>
            <a:pPr marL="457200" lvl="1" indent="0">
              <a:lnSpc>
                <a:spcPct val="110000"/>
              </a:lnSpc>
              <a:buNone/>
            </a:pPr>
            <a:r>
              <a:rPr lang="en-US">
                <a:ea typeface="+mn-lt"/>
                <a:cs typeface="+mn-lt"/>
              </a:rPr>
              <a:t>LINK    </a:t>
            </a:r>
            <a:r>
              <a:rPr lang="en-US" b="1">
                <a:ea typeface="+mn-lt"/>
                <a:cs typeface="+mn-lt"/>
                <a:hlinkClick r:id="rId2"/>
              </a:rPr>
              <a:t>https://jri.org/services/foster-adoption-ecs/early-childhood-training</a:t>
            </a:r>
            <a:endParaRPr lang="en-US" b="1">
              <a:cs typeface="Arial"/>
            </a:endParaRPr>
          </a:p>
        </p:txBody>
      </p:sp>
      <p:sp>
        <p:nvSpPr>
          <p:cNvPr id="6" name="TextBox 5">
            <a:extLst>
              <a:ext uri="{FF2B5EF4-FFF2-40B4-BE49-F238E27FC236}">
                <a16:creationId xmlns:a16="http://schemas.microsoft.com/office/drawing/2014/main" id="{890D227E-AD46-48A2-801B-D8E44B5CDB6A}"/>
              </a:ext>
            </a:extLst>
          </p:cNvPr>
          <p:cNvSpPr txBox="1"/>
          <p:nvPr/>
        </p:nvSpPr>
        <p:spPr>
          <a:xfrm>
            <a:off x="1300619" y="308976"/>
            <a:ext cx="4953372" cy="1384995"/>
          </a:xfrm>
          <a:prstGeom prst="rect">
            <a:avLst/>
          </a:prstGeom>
          <a:solidFill>
            <a:srgbClr val="0F69BD"/>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EARLY CHILDHOOD TRAINING &amp; CONSULTATION PROGRAM</a:t>
            </a:r>
            <a:endParaRPr lang="en-US" sz="2800">
              <a:cs typeface="Arial"/>
            </a:endParaRPr>
          </a:p>
        </p:txBody>
      </p:sp>
      <p:pic>
        <p:nvPicPr>
          <p:cNvPr id="4" name="Picture 3"/>
          <p:cNvPicPr>
            <a:picLocks noChangeAspect="1"/>
          </p:cNvPicPr>
          <p:nvPr/>
        </p:nvPicPr>
        <p:blipFill>
          <a:blip r:embed="rId3"/>
          <a:stretch>
            <a:fillRect/>
          </a:stretch>
        </p:blipFill>
        <p:spPr>
          <a:xfrm>
            <a:off x="1495746" y="2107073"/>
            <a:ext cx="1194654" cy="1194654"/>
          </a:xfrm>
          <a:prstGeom prst="rect">
            <a:avLst/>
          </a:prstGeom>
        </p:spPr>
      </p:pic>
      <p:pic>
        <p:nvPicPr>
          <p:cNvPr id="8" name="Picture 7"/>
          <p:cNvPicPr>
            <a:picLocks noChangeAspect="1"/>
          </p:cNvPicPr>
          <p:nvPr/>
        </p:nvPicPr>
        <p:blipFill>
          <a:blip r:embed="rId4"/>
          <a:stretch>
            <a:fillRect/>
          </a:stretch>
        </p:blipFill>
        <p:spPr>
          <a:xfrm>
            <a:off x="1010833" y="3476851"/>
            <a:ext cx="2322172" cy="2419742"/>
          </a:xfrm>
          <a:prstGeom prst="rect">
            <a:avLst/>
          </a:prstGeom>
        </p:spPr>
      </p:pic>
    </p:spTree>
    <p:extLst>
      <p:ext uri="{BB962C8B-B14F-4D97-AF65-F5344CB8AC3E}">
        <p14:creationId xmlns:p14="http://schemas.microsoft.com/office/powerpoint/2010/main" val="18832920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6F58-E15E-463C-876A-B9A070B1469E}"/>
              </a:ext>
            </a:extLst>
          </p:cNvPr>
          <p:cNvSpPr>
            <a:spLocks noGrp="1"/>
          </p:cNvSpPr>
          <p:nvPr>
            <p:ph type="title"/>
          </p:nvPr>
        </p:nvSpPr>
        <p:spPr>
          <a:xfrm>
            <a:off x="4668612" y="285440"/>
            <a:ext cx="5405251" cy="1077229"/>
          </a:xfrm>
        </p:spPr>
        <p:txBody>
          <a:bodyPr vert="horz" lIns="91440" tIns="45720" rIns="91440" bIns="45720" rtlCol="0" anchor="t">
            <a:normAutofit/>
          </a:bodyPr>
          <a:lstStyle/>
          <a:p>
            <a:pPr algn="l"/>
            <a:r>
              <a:rPr lang="en-US" b="1"/>
              <a:t>STEP TWO:</a:t>
            </a:r>
            <a:br>
              <a:rPr lang="en-US" b="1"/>
            </a:br>
            <a:r>
              <a:rPr lang="en-US" b="1"/>
              <a:t>Follow-Up Call &amp; Intake</a:t>
            </a:r>
          </a:p>
        </p:txBody>
      </p:sp>
      <p:sp>
        <p:nvSpPr>
          <p:cNvPr id="3" name="Content Placeholder 2">
            <a:extLst>
              <a:ext uri="{FF2B5EF4-FFF2-40B4-BE49-F238E27FC236}">
                <a16:creationId xmlns:a16="http://schemas.microsoft.com/office/drawing/2014/main" id="{81D5E6F0-B05F-4D05-9A33-5A3F67C5A92C}"/>
              </a:ext>
            </a:extLst>
          </p:cNvPr>
          <p:cNvSpPr>
            <a:spLocks noGrp="1"/>
          </p:cNvSpPr>
          <p:nvPr>
            <p:ph sz="half" idx="1"/>
          </p:nvPr>
        </p:nvSpPr>
        <p:spPr>
          <a:xfrm>
            <a:off x="4570034" y="1180794"/>
            <a:ext cx="6892179" cy="5512106"/>
          </a:xfrm>
        </p:spPr>
        <p:txBody>
          <a:bodyPr vert="horz" lIns="91440" tIns="45720" rIns="91440" bIns="45720" rtlCol="0" anchor="ctr">
            <a:noAutofit/>
          </a:bodyPr>
          <a:lstStyle/>
          <a:p>
            <a:pPr marL="344170" indent="-344170">
              <a:lnSpc>
                <a:spcPct val="110000"/>
              </a:lnSpc>
            </a:pPr>
            <a:r>
              <a:rPr lang="en-US" sz="2200"/>
              <a:t>The ECTC Program Director or Early Childhood Coordinator will attempt to contact the Center Director within 24 - 48 business hours of receiving the Referral to complete the intake process. </a:t>
            </a:r>
          </a:p>
          <a:p>
            <a:pPr marL="344170" indent="-344170">
              <a:lnSpc>
                <a:spcPct val="110000"/>
              </a:lnSpc>
            </a:pPr>
            <a:r>
              <a:rPr lang="en-US" sz="2200"/>
              <a:t>We will explore the ability to provide consultation services and the program’s technology capabilities.</a:t>
            </a:r>
          </a:p>
          <a:p>
            <a:pPr marL="344170" indent="-344170">
              <a:lnSpc>
                <a:spcPct val="110000"/>
              </a:lnSpc>
            </a:pPr>
            <a:r>
              <a:rPr lang="en-US" sz="2200"/>
              <a:t>Once the intake process is completed, an Early Childhood  Consultant will be assigned so that services can start.</a:t>
            </a:r>
            <a:endParaRPr lang="en-US" sz="2200">
              <a:cs typeface="Arial"/>
            </a:endParaRPr>
          </a:p>
          <a:p>
            <a:pPr marL="344170" indent="-344170">
              <a:lnSpc>
                <a:spcPct val="110000"/>
              </a:lnSpc>
            </a:pPr>
            <a:r>
              <a:rPr lang="en-US" sz="2200"/>
              <a:t>The Early Childhood Consultant will contact the Center Director to schedule an appointment. </a:t>
            </a:r>
            <a:endParaRPr lang="en-US" sz="2200">
              <a:cs typeface="Aria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9070" y="1146892"/>
            <a:ext cx="1762383" cy="2447754"/>
          </a:xfrm>
          <a:prstGeom prst="rect">
            <a:avLst/>
          </a:prstGeom>
        </p:spPr>
      </p:pic>
      <p:sp>
        <p:nvSpPr>
          <p:cNvPr id="15" name="TextBox 14"/>
          <p:cNvSpPr txBox="1"/>
          <p:nvPr/>
        </p:nvSpPr>
        <p:spPr>
          <a:xfrm>
            <a:off x="2368520" y="3567515"/>
            <a:ext cx="1748443" cy="369332"/>
          </a:xfrm>
          <a:prstGeom prst="rect">
            <a:avLst/>
          </a:prstGeom>
          <a:noFill/>
        </p:spPr>
        <p:txBody>
          <a:bodyPr wrap="square" rtlCol="0">
            <a:spAutoFit/>
          </a:bodyPr>
          <a:lstStyle/>
          <a:p>
            <a:pPr algn="ctr"/>
            <a:r>
              <a:rPr lang="en-US">
                <a:solidFill>
                  <a:schemeClr val="tx2">
                    <a:lumMod val="75000"/>
                  </a:schemeClr>
                </a:solidFill>
              </a:rPr>
              <a:t>Stacey Gay</a:t>
            </a:r>
          </a:p>
        </p:txBody>
      </p:sp>
      <p:sp>
        <p:nvSpPr>
          <p:cNvPr id="27" name="TextBox 26"/>
          <p:cNvSpPr txBox="1"/>
          <p:nvPr/>
        </p:nvSpPr>
        <p:spPr>
          <a:xfrm>
            <a:off x="2383794" y="6190310"/>
            <a:ext cx="1748443" cy="369332"/>
          </a:xfrm>
          <a:prstGeom prst="rect">
            <a:avLst/>
          </a:prstGeom>
          <a:noFill/>
        </p:spPr>
        <p:txBody>
          <a:bodyPr wrap="square" rtlCol="0">
            <a:spAutoFit/>
          </a:bodyPr>
          <a:lstStyle/>
          <a:p>
            <a:pPr algn="ctr"/>
            <a:r>
              <a:rPr lang="en-US">
                <a:solidFill>
                  <a:schemeClr val="tx2">
                    <a:lumMod val="75000"/>
                  </a:schemeClr>
                </a:solidFill>
              </a:rPr>
              <a:t>Lakia Small</a:t>
            </a:r>
          </a:p>
        </p:txBody>
      </p:sp>
      <p:pic>
        <p:nvPicPr>
          <p:cNvPr id="5" name="Picture 4"/>
          <p:cNvPicPr>
            <a:picLocks noChangeAspect="1"/>
          </p:cNvPicPr>
          <p:nvPr/>
        </p:nvPicPr>
        <p:blipFill>
          <a:blip r:embed="rId3"/>
          <a:stretch>
            <a:fillRect/>
          </a:stretch>
        </p:blipFill>
        <p:spPr>
          <a:xfrm>
            <a:off x="2399070" y="4017542"/>
            <a:ext cx="1717893" cy="2136932"/>
          </a:xfrm>
          <a:prstGeom prst="rect">
            <a:avLst/>
          </a:prstGeom>
        </p:spPr>
      </p:pic>
    </p:spTree>
    <p:extLst>
      <p:ext uri="{BB962C8B-B14F-4D97-AF65-F5344CB8AC3E}">
        <p14:creationId xmlns:p14="http://schemas.microsoft.com/office/powerpoint/2010/main" val="20494940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D4BC9-45EB-43F5-A525-E9EEF3EA2054}"/>
              </a:ext>
            </a:extLst>
          </p:cNvPr>
          <p:cNvSpPr>
            <a:spLocks noGrp="1"/>
          </p:cNvSpPr>
          <p:nvPr>
            <p:ph type="title"/>
          </p:nvPr>
        </p:nvSpPr>
        <p:spPr>
          <a:xfrm>
            <a:off x="6642343" y="450813"/>
            <a:ext cx="4735627" cy="1077229"/>
          </a:xfrm>
        </p:spPr>
        <p:txBody>
          <a:bodyPr vert="horz" lIns="91440" tIns="45720" rIns="91440" bIns="45720" rtlCol="0" anchor="t">
            <a:normAutofit/>
          </a:bodyPr>
          <a:lstStyle/>
          <a:p>
            <a:r>
              <a:rPr lang="en-US" sz="3400" b="1"/>
              <a:t>STEP THREE:</a:t>
            </a:r>
            <a:br>
              <a:rPr lang="en-US" sz="3400" b="1"/>
            </a:br>
            <a:r>
              <a:rPr lang="en-US" sz="3400" b="1">
                <a:cs typeface="Arial"/>
              </a:rPr>
              <a:t>Consultation</a:t>
            </a:r>
          </a:p>
        </p:txBody>
      </p:sp>
      <p:pic>
        <p:nvPicPr>
          <p:cNvPr id="5" name="Picture 5" descr="A person in a room&#10;&#10;Description automatically generated">
            <a:extLst>
              <a:ext uri="{FF2B5EF4-FFF2-40B4-BE49-F238E27FC236}">
                <a16:creationId xmlns:a16="http://schemas.microsoft.com/office/drawing/2014/main" id="{2C7C693A-1FC3-4D9C-BF4B-24D0AC9CB906}"/>
              </a:ext>
            </a:extLst>
          </p:cNvPr>
          <p:cNvPicPr>
            <a:picLocks noGrp="1" noChangeAspect="1"/>
          </p:cNvPicPr>
          <p:nvPr>
            <p:ph idx="1"/>
          </p:nvPr>
        </p:nvPicPr>
        <p:blipFill rotWithShape="1">
          <a:blip r:embed="rId2"/>
          <a:srcRect r="-2" b="7371"/>
          <a:stretch/>
        </p:blipFill>
        <p:spPr>
          <a:xfrm>
            <a:off x="1005401" y="10"/>
            <a:ext cx="5569814" cy="3432582"/>
          </a:xfrm>
          <a:prstGeom prst="rect">
            <a:avLst/>
          </a:prstGeom>
          <a:ln w="12700">
            <a:solidFill>
              <a:schemeClr val="tx1"/>
            </a:solidFill>
          </a:ln>
        </p:spPr>
      </p:pic>
      <p:sp>
        <p:nvSpPr>
          <p:cNvPr id="4" name="Text Placeholder 3">
            <a:extLst>
              <a:ext uri="{FF2B5EF4-FFF2-40B4-BE49-F238E27FC236}">
                <a16:creationId xmlns:a16="http://schemas.microsoft.com/office/drawing/2014/main" id="{24284BE2-23D5-4C29-8857-1FF732F33B0D}"/>
              </a:ext>
            </a:extLst>
          </p:cNvPr>
          <p:cNvSpPr>
            <a:spLocks noGrp="1"/>
          </p:cNvSpPr>
          <p:nvPr>
            <p:ph type="body" sz="half" idx="2"/>
          </p:nvPr>
        </p:nvSpPr>
        <p:spPr>
          <a:xfrm>
            <a:off x="6642343" y="2168234"/>
            <a:ext cx="4849574" cy="4520011"/>
          </a:xfrm>
        </p:spPr>
        <p:txBody>
          <a:bodyPr vert="horz" lIns="91440" tIns="45720" rIns="91440" bIns="45720" rtlCol="0" anchor="ctr">
            <a:noAutofit/>
          </a:bodyPr>
          <a:lstStyle/>
          <a:p>
            <a:pPr marL="285750" indent="-285750">
              <a:buFont typeface="Wingdings" panose="05000000000000000000" pitchFamily="2" charset="2"/>
              <a:buChar char="§"/>
            </a:pPr>
            <a:endParaRPr lang="en-US" sz="1800"/>
          </a:p>
          <a:p>
            <a:pPr marL="285750" indent="-285750">
              <a:buFont typeface="Wingdings" panose="05000000000000000000" pitchFamily="2" charset="2"/>
              <a:buChar char="§"/>
            </a:pPr>
            <a:r>
              <a:rPr lang="en-US" sz="1800"/>
              <a:t>The Early Childhood Consultant will talk with the Center Director and Educators to understand the needs and concerns.</a:t>
            </a:r>
            <a:endParaRPr lang="en-US" sz="1800">
              <a:cs typeface="Arial"/>
            </a:endParaRPr>
          </a:p>
          <a:p>
            <a:pPr marL="285750" indent="-285750">
              <a:buFont typeface="Wingdings" panose="05000000000000000000" pitchFamily="2" charset="2"/>
              <a:buChar char="§"/>
            </a:pPr>
            <a:r>
              <a:rPr lang="en-US" sz="1800">
                <a:cs typeface="Arial"/>
              </a:rPr>
              <a:t>The Early Childhood Consultant will complete or update the annual Service Delivery Plan and the annual Partnership Agreement with the Center Director.</a:t>
            </a:r>
          </a:p>
          <a:p>
            <a:pPr marL="285750" indent="-285750">
              <a:buFont typeface="Wingdings" panose="05000000000000000000" pitchFamily="2" charset="2"/>
              <a:buChar char="§"/>
            </a:pPr>
            <a:r>
              <a:rPr lang="en-US" sz="1800"/>
              <a:t>The Early Childhood Consultant will schedule the observations and consultations.</a:t>
            </a:r>
          </a:p>
          <a:p>
            <a:pPr marL="285750" indent="-285750">
              <a:buFont typeface="Wingdings" panose="05000000000000000000" pitchFamily="2" charset="2"/>
              <a:buChar char="§"/>
            </a:pPr>
            <a:r>
              <a:rPr lang="en-US" sz="1800">
                <a:cs typeface="Arial" panose="020B0604020202020204"/>
              </a:rPr>
              <a:t>We provide observations in person and meetings in person or virtually. Meetings are not recorded.</a:t>
            </a:r>
          </a:p>
          <a:p>
            <a:pPr marL="285750" indent="-285750">
              <a:buFont typeface="Wingdings" panose="05000000000000000000" pitchFamily="2" charset="2"/>
              <a:buChar char="§"/>
            </a:pPr>
            <a:endParaRPr lang="en-US" sz="1800"/>
          </a:p>
          <a:p>
            <a:pPr marL="285750" indent="-285750">
              <a:buFont typeface="Wingdings" panose="05000000000000000000" pitchFamily="2" charset="2"/>
              <a:buChar char="§"/>
            </a:pPr>
            <a:endParaRPr lang="en-US">
              <a:cs typeface="Arial" panose="020B0604020202020204"/>
            </a:endParaRPr>
          </a:p>
        </p:txBody>
      </p:sp>
      <p:pic>
        <p:nvPicPr>
          <p:cNvPr id="6" name="Picture 6" descr="A group of people in a room&#10;&#10;Description automatically generated">
            <a:extLst>
              <a:ext uri="{FF2B5EF4-FFF2-40B4-BE49-F238E27FC236}">
                <a16:creationId xmlns:a16="http://schemas.microsoft.com/office/drawing/2014/main" id="{D07E43D5-15DD-49AB-B30C-972067F6C931}"/>
              </a:ext>
            </a:extLst>
          </p:cNvPr>
          <p:cNvPicPr>
            <a:picLocks noChangeAspect="1"/>
          </p:cNvPicPr>
          <p:nvPr/>
        </p:nvPicPr>
        <p:blipFill rotWithShape="1">
          <a:blip r:embed="rId3"/>
          <a:srcRect t="8081" b="9641"/>
          <a:stretch/>
        </p:blipFill>
        <p:spPr>
          <a:xfrm>
            <a:off x="1005401" y="3425635"/>
            <a:ext cx="5569814" cy="3432592"/>
          </a:xfrm>
          <a:prstGeom prst="rect">
            <a:avLst/>
          </a:prstGeom>
          <a:ln w="12700">
            <a:solidFill>
              <a:schemeClr val="tx1"/>
            </a:solidFill>
          </a:ln>
        </p:spPr>
      </p:pic>
    </p:spTree>
    <p:extLst>
      <p:ext uri="{BB962C8B-B14F-4D97-AF65-F5344CB8AC3E}">
        <p14:creationId xmlns:p14="http://schemas.microsoft.com/office/powerpoint/2010/main" val="418886680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1D23B7-1397-4228-9728-6688089CCB1D}"/>
              </a:ext>
            </a:extLst>
          </p:cNvPr>
          <p:cNvSpPr>
            <a:spLocks noGrp="1"/>
          </p:cNvSpPr>
          <p:nvPr>
            <p:ph type="title" idx="4294967295"/>
          </p:nvPr>
        </p:nvSpPr>
        <p:spPr>
          <a:xfrm>
            <a:off x="1198001" y="454866"/>
            <a:ext cx="3057525" cy="1062037"/>
          </a:xfrm>
        </p:spPr>
        <p:txBody>
          <a:bodyPr vert="horz" lIns="91440" tIns="45720" rIns="91440" bIns="45720" rtlCol="0" anchor="t">
            <a:normAutofit/>
          </a:bodyPr>
          <a:lstStyle/>
          <a:p>
            <a:r>
              <a:rPr lang="en-US" sz="3400" b="1"/>
              <a:t>STEP FOUR:</a:t>
            </a:r>
            <a:br>
              <a:rPr lang="en-US" sz="3400" b="1"/>
            </a:br>
            <a:r>
              <a:rPr lang="en-US" sz="3400" b="1">
                <a:cs typeface="Arial"/>
              </a:rPr>
              <a:t>Assessment</a:t>
            </a:r>
          </a:p>
        </p:txBody>
      </p:sp>
      <p:sp>
        <p:nvSpPr>
          <p:cNvPr id="9" name="Text Placeholder 8">
            <a:extLst>
              <a:ext uri="{FF2B5EF4-FFF2-40B4-BE49-F238E27FC236}">
                <a16:creationId xmlns:a16="http://schemas.microsoft.com/office/drawing/2014/main" id="{3B0A9CCB-B92B-4D1B-A04F-61C3D1F2F428}"/>
              </a:ext>
            </a:extLst>
          </p:cNvPr>
          <p:cNvSpPr>
            <a:spLocks noGrp="1"/>
          </p:cNvSpPr>
          <p:nvPr>
            <p:ph type="body" sz="half" idx="4294967295"/>
          </p:nvPr>
        </p:nvSpPr>
        <p:spPr>
          <a:xfrm>
            <a:off x="6077323" y="91328"/>
            <a:ext cx="5321300" cy="6753225"/>
          </a:xfrm>
        </p:spPr>
        <p:txBody>
          <a:bodyPr vert="horz" lIns="91440" tIns="45720" rIns="91440" bIns="45720" rtlCol="0" anchor="ctr">
            <a:normAutofit fontScale="92500" lnSpcReduction="10000"/>
          </a:bodyPr>
          <a:lstStyle/>
          <a:p>
            <a:pPr marL="344170" indent="-344170"/>
            <a:r>
              <a:rPr lang="en-US" sz="2400"/>
              <a:t>The DECA I/T, DECA-C or DESSA ASSESSMENT Forms will need to be completed by:</a:t>
            </a:r>
            <a:endParaRPr lang="en-US" sz="2400">
              <a:cs typeface="Arial" panose="020B0604020202020204"/>
            </a:endParaRPr>
          </a:p>
          <a:p>
            <a:pPr marL="793750" lvl="1" indent="-342900">
              <a:buChar char="Ø"/>
            </a:pPr>
            <a:r>
              <a:rPr lang="en-US" sz="2200" u="sng"/>
              <a:t>Educator and Family</a:t>
            </a:r>
            <a:endParaRPr lang="en-US" sz="2200" u="sng">
              <a:cs typeface="Arial"/>
            </a:endParaRPr>
          </a:p>
          <a:p>
            <a:pPr marL="344170" indent="-344170"/>
            <a:r>
              <a:rPr lang="en-US" sz="2400">
                <a:cs typeface="Arial" panose="020B0604020202020204"/>
              </a:rPr>
              <a:t>We can provide paper copies or email versions. We are also available to ask the questions over the telephone if needed.</a:t>
            </a:r>
          </a:p>
          <a:p>
            <a:pPr marL="344170" indent="-344170"/>
            <a:r>
              <a:rPr lang="en-US" sz="2400">
                <a:cs typeface="Arial" panose="020B0604020202020204"/>
              </a:rPr>
              <a:t>Once the assessment tool is completed, the Early Childhood Consultant will score the assessment tool.</a:t>
            </a:r>
          </a:p>
          <a:p>
            <a:pPr marL="344170" indent="-344170"/>
            <a:r>
              <a:rPr lang="en-US" sz="2400">
                <a:cs typeface="Arial" panose="020B0604020202020204"/>
              </a:rPr>
              <a:t>A Pre-DECA I/T, DECA-C or DESSA is completed at the beginning of the consultation services. A Post assessment is completed later.</a:t>
            </a:r>
          </a:p>
        </p:txBody>
      </p:sp>
      <p:pic>
        <p:nvPicPr>
          <p:cNvPr id="4" name="Picture 4" descr="A screenshot of a cell phone&#10;&#10;Description automatically generated">
            <a:extLst>
              <a:ext uri="{FF2B5EF4-FFF2-40B4-BE49-F238E27FC236}">
                <a16:creationId xmlns:a16="http://schemas.microsoft.com/office/drawing/2014/main" id="{44B60AA7-76A2-4A64-90BE-A24AFF586F75}"/>
              </a:ext>
            </a:extLst>
          </p:cNvPr>
          <p:cNvPicPr>
            <a:picLocks noChangeAspect="1"/>
          </p:cNvPicPr>
          <p:nvPr/>
        </p:nvPicPr>
        <p:blipFill>
          <a:blip r:embed="rId2"/>
          <a:stretch>
            <a:fillRect/>
          </a:stretch>
        </p:blipFill>
        <p:spPr>
          <a:xfrm>
            <a:off x="1420837" y="2576103"/>
            <a:ext cx="4529797" cy="3400949"/>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2" name="Picture 1"/>
          <p:cNvPicPr>
            <a:picLocks noChangeAspect="1"/>
          </p:cNvPicPr>
          <p:nvPr/>
        </p:nvPicPr>
        <p:blipFill>
          <a:blip r:embed="rId3"/>
          <a:stretch>
            <a:fillRect/>
          </a:stretch>
        </p:blipFill>
        <p:spPr>
          <a:xfrm rot="805595">
            <a:off x="4651868" y="982967"/>
            <a:ext cx="1029113" cy="1321494"/>
          </a:xfrm>
          <a:prstGeom prst="rect">
            <a:avLst/>
          </a:prstGeom>
        </p:spPr>
      </p:pic>
    </p:spTree>
    <p:extLst>
      <p:ext uri="{BB962C8B-B14F-4D97-AF65-F5344CB8AC3E}">
        <p14:creationId xmlns:p14="http://schemas.microsoft.com/office/powerpoint/2010/main" val="1774071224"/>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B2E49F1D6A7404EAB6C3EA33C7EF0B7" ma:contentTypeVersion="19" ma:contentTypeDescription="Create a new document." ma:contentTypeScope="" ma:versionID="fb7b7ab34c08fbdc928797da58047195">
  <xsd:schema xmlns:xsd="http://www.w3.org/2001/XMLSchema" xmlns:xs="http://www.w3.org/2001/XMLSchema" xmlns:p="http://schemas.microsoft.com/office/2006/metadata/properties" xmlns:ns3="56216710-302b-4e5a-ae90-e8fdf579d28d" xmlns:ns4="9b6131be-ca45-4826-afd9-539fff0ab5e8" targetNamespace="http://schemas.microsoft.com/office/2006/metadata/properties" ma:root="true" ma:fieldsID="65e07dd05509b0b8b20d7c016f213009" ns3:_="" ns4:_="">
    <xsd:import namespace="56216710-302b-4e5a-ae90-e8fdf579d28d"/>
    <xsd:import namespace="9b6131be-ca45-4826-afd9-539fff0ab5e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16710-302b-4e5a-ae90-e8fdf579d2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6131be-ca45-4826-afd9-539fff0ab5e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6216710-302b-4e5a-ae90-e8fdf579d28d" xsi:nil="true"/>
  </documentManagement>
</p:properties>
</file>

<file path=customXml/itemProps1.xml><?xml version="1.0" encoding="utf-8"?>
<ds:datastoreItem xmlns:ds="http://schemas.openxmlformats.org/officeDocument/2006/customXml" ds:itemID="{64708830-AB65-4288-8B1C-2B50CCC3FAED}">
  <ds:schemaRefs>
    <ds:schemaRef ds:uri="http://schemas.microsoft.com/sharepoint/v3/contenttype/forms"/>
  </ds:schemaRefs>
</ds:datastoreItem>
</file>

<file path=customXml/itemProps2.xml><?xml version="1.0" encoding="utf-8"?>
<ds:datastoreItem xmlns:ds="http://schemas.openxmlformats.org/officeDocument/2006/customXml" ds:itemID="{57D52FB4-A493-46BF-9277-037500B72FE7}">
  <ds:schemaRefs>
    <ds:schemaRef ds:uri="56216710-302b-4e5a-ae90-e8fdf579d28d"/>
    <ds:schemaRef ds:uri="9b6131be-ca45-4826-afd9-539fff0ab5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B146597-4B96-4F5A-95FA-5A6D3D65E722}">
  <ds:schemaRefs>
    <ds:schemaRef ds:uri="56216710-302b-4e5a-ae90-e8fdf579d28d"/>
    <ds:schemaRef ds:uri="9b6131be-ca45-4826-afd9-539fff0ab5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15</Slides>
  <Notes>0</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Madison</vt:lpstr>
      <vt:lpstr>What Mental Health Consultation Services Look Like.</vt:lpstr>
      <vt:lpstr>IS YOUR CHILD CARE PROGRAM IN NEED OF SUPPORT?</vt:lpstr>
      <vt:lpstr>Early Childhood Mental Health Consultation (ECMHC)</vt:lpstr>
      <vt:lpstr>EARLY CHILDHOOD MENTAL HEALTH CONSULTATION (ECMHC)</vt:lpstr>
      <vt:lpstr>THE PROCESS</vt:lpstr>
      <vt:lpstr>STEP ONE: The Referral</vt:lpstr>
      <vt:lpstr>STEP TWO: Follow-Up Call &amp; Intake</vt:lpstr>
      <vt:lpstr>STEP THREE: Consultation</vt:lpstr>
      <vt:lpstr>STEP FOUR: Assessment</vt:lpstr>
      <vt:lpstr>STEP FIVE:  Behavior Observation Report </vt:lpstr>
      <vt:lpstr>PowerPoint Presentation</vt:lpstr>
      <vt:lpstr>We will review the  DECA I/T, DECA-C or DESSA Assessment Tool Results  with the Family and Teacher</vt:lpstr>
      <vt:lpstr>STEP SEVEN: Action Plan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Stacey Gay</dc:creator>
  <cp:revision>1</cp:revision>
  <cp:lastPrinted>2021-10-26T17:59:05Z</cp:lastPrinted>
  <dcterms:created xsi:type="dcterms:W3CDTF">2020-08-04T14:46:23Z</dcterms:created>
  <dcterms:modified xsi:type="dcterms:W3CDTF">2025-08-25T18:07:32Z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0x0101004B2E49F1D6A7404EAB6C3EA33C7EF0B7</vt:lpwstr>
  </property>
</Properties>
</file>